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notesMasterIdLst>
    <p:notesMasterId r:id="rId21"/>
  </p:notesMasterIdLst>
  <p:sldIdLst>
    <p:sldId id="2147471306" r:id="rId6"/>
    <p:sldId id="2147471307" r:id="rId7"/>
    <p:sldId id="2147471308" r:id="rId8"/>
    <p:sldId id="2141410780" r:id="rId9"/>
    <p:sldId id="2141410782" r:id="rId10"/>
    <p:sldId id="2141410880" r:id="rId11"/>
    <p:sldId id="2141410784" r:id="rId12"/>
    <p:sldId id="2141410878" r:id="rId13"/>
    <p:sldId id="2147375218" r:id="rId14"/>
    <p:sldId id="2147375219" r:id="rId15"/>
    <p:sldId id="2141410789" r:id="rId16"/>
    <p:sldId id="2141410790" r:id="rId17"/>
    <p:sldId id="2141410792" r:id="rId18"/>
    <p:sldId id="2141410793" r:id="rId19"/>
    <p:sldId id="21414107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184" autoAdjust="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 Aloysius [JACSG NON J&amp;J]" userId="e4336a4a-4021-469e-883a-a372f1bc5ee6" providerId="ADAL" clId="{DB3BF3F2-08BC-4D98-BBD1-3C1CB35E8D45}"/>
    <pc:docChg chg="addSld delSld modSld">
      <pc:chgData name="Ho, Aloysius [JACSG NON J&amp;J]" userId="e4336a4a-4021-469e-883a-a372f1bc5ee6" providerId="ADAL" clId="{DB3BF3F2-08BC-4D98-BBD1-3C1CB35E8D45}" dt="2023-02-01T03:21:53.581" v="3" actId="47"/>
      <pc:docMkLst>
        <pc:docMk/>
      </pc:docMkLst>
      <pc:sldChg chg="del">
        <pc:chgData name="Ho, Aloysius [JACSG NON J&amp;J]" userId="e4336a4a-4021-469e-883a-a372f1bc5ee6" providerId="ADAL" clId="{DB3BF3F2-08BC-4D98-BBD1-3C1CB35E8D45}" dt="2023-01-31T09:30:11.998" v="1" actId="47"/>
        <pc:sldMkLst>
          <pc:docMk/>
          <pc:sldMk cId="1078034288" sldId="2141410779"/>
        </pc:sldMkLst>
      </pc:sldChg>
      <pc:sldChg chg="del">
        <pc:chgData name="Ho, Aloysius [JACSG NON J&amp;J]" userId="e4336a4a-4021-469e-883a-a372f1bc5ee6" providerId="ADAL" clId="{DB3BF3F2-08BC-4D98-BBD1-3C1CB35E8D45}" dt="2023-02-01T03:21:53.581" v="3" actId="47"/>
        <pc:sldMkLst>
          <pc:docMk/>
          <pc:sldMk cId="2660529998" sldId="2147471304"/>
        </pc:sldMkLst>
      </pc:sldChg>
      <pc:sldChg chg="del">
        <pc:chgData name="Ho, Aloysius [JACSG NON J&amp;J]" userId="e4336a4a-4021-469e-883a-a372f1bc5ee6" providerId="ADAL" clId="{DB3BF3F2-08BC-4D98-BBD1-3C1CB35E8D45}" dt="2023-02-01T03:21:53.581" v="3" actId="47"/>
        <pc:sldMkLst>
          <pc:docMk/>
          <pc:sldMk cId="1813014387" sldId="2147471305"/>
        </pc:sldMkLst>
      </pc:sldChg>
      <pc:sldChg chg="add">
        <pc:chgData name="Ho, Aloysius [JACSG NON J&amp;J]" userId="e4336a4a-4021-469e-883a-a372f1bc5ee6" providerId="ADAL" clId="{DB3BF3F2-08BC-4D98-BBD1-3C1CB35E8D45}" dt="2023-01-31T09:30:09.067" v="0"/>
        <pc:sldMkLst>
          <pc:docMk/>
          <pc:sldMk cId="2707968786" sldId="2147471306"/>
        </pc:sldMkLst>
      </pc:sldChg>
      <pc:sldChg chg="add">
        <pc:chgData name="Ho, Aloysius [JACSG NON J&amp;J]" userId="e4336a4a-4021-469e-883a-a372f1bc5ee6" providerId="ADAL" clId="{DB3BF3F2-08BC-4D98-BBD1-3C1CB35E8D45}" dt="2023-02-01T03:21:35.625" v="2"/>
        <pc:sldMkLst>
          <pc:docMk/>
          <pc:sldMk cId="903774149" sldId="2147471307"/>
        </pc:sldMkLst>
      </pc:sldChg>
      <pc:sldChg chg="add">
        <pc:chgData name="Ho, Aloysius [JACSG NON J&amp;J]" userId="e4336a4a-4021-469e-883a-a372f1bc5ee6" providerId="ADAL" clId="{DB3BF3F2-08BC-4D98-BBD1-3C1CB35E8D45}" dt="2023-02-01T03:21:35.625" v="2"/>
        <pc:sldMkLst>
          <pc:docMk/>
          <pc:sldMk cId="4078059734" sldId="21474713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cat>
            <c:strRef>
              <c:f>Sheet1!$A$2:$A$6</c:f>
              <c:strCache>
                <c:ptCount val="5"/>
                <c:pt idx="0">
                  <c:v>Loss of Bowel wall stratification</c:v>
                </c:pt>
                <c:pt idx="1">
                  <c:v>Doppler signal</c:v>
                </c:pt>
                <c:pt idx="2">
                  <c:v>Mesenteric proliferation</c:v>
                </c:pt>
                <c:pt idx="3">
                  <c:v>Mesenteric lymphadenopathy</c:v>
                </c:pt>
                <c:pt idx="4">
                  <c:v>Strictures</c:v>
                </c:pt>
              </c:strCache>
            </c:strRef>
          </c:cat>
          <c:val>
            <c:numRef>
              <c:f>Sheet1!$B$2:$B$6</c:f>
              <c:numCache>
                <c:formatCode>General</c:formatCode>
                <c:ptCount val="5"/>
                <c:pt idx="0">
                  <c:v>52</c:v>
                </c:pt>
                <c:pt idx="1">
                  <c:v>43</c:v>
                </c:pt>
                <c:pt idx="2">
                  <c:v>45</c:v>
                </c:pt>
                <c:pt idx="3">
                  <c:v>28</c:v>
                </c:pt>
                <c:pt idx="4">
                  <c:v>22</c:v>
                </c:pt>
              </c:numCache>
            </c:numRef>
          </c:val>
          <c:extLst>
            <c:ext xmlns:c16="http://schemas.microsoft.com/office/drawing/2014/chart" uri="{C3380CC4-5D6E-409C-BE32-E72D297353CC}">
              <c16:uniqueId val="{00000000-14A2-415E-881A-25EE1EDB3D32}"/>
            </c:ext>
          </c:extLst>
        </c:ser>
        <c:ser>
          <c:idx val="1"/>
          <c:order val="1"/>
          <c:tx>
            <c:strRef>
              <c:f>Sheet1!$C$1</c:f>
              <c:strCache>
                <c:ptCount val="1"/>
                <c:pt idx="0">
                  <c:v>3 months</c:v>
                </c:pt>
              </c:strCache>
            </c:strRef>
          </c:tx>
          <c:spPr>
            <a:solidFill>
              <a:schemeClr val="accent2"/>
            </a:solidFill>
            <a:ln>
              <a:noFill/>
            </a:ln>
            <a:effectLst/>
          </c:spPr>
          <c:invertIfNegative val="0"/>
          <c:cat>
            <c:strRef>
              <c:f>Sheet1!$A$2:$A$6</c:f>
              <c:strCache>
                <c:ptCount val="5"/>
                <c:pt idx="0">
                  <c:v>Loss of Bowel wall stratification</c:v>
                </c:pt>
                <c:pt idx="1">
                  <c:v>Doppler signal</c:v>
                </c:pt>
                <c:pt idx="2">
                  <c:v>Mesenteric proliferation</c:v>
                </c:pt>
                <c:pt idx="3">
                  <c:v>Mesenteric lymphadenopathy</c:v>
                </c:pt>
                <c:pt idx="4">
                  <c:v>Strictures</c:v>
                </c:pt>
              </c:strCache>
            </c:strRef>
          </c:cat>
          <c:val>
            <c:numRef>
              <c:f>Sheet1!$C$2:$C$6</c:f>
              <c:numCache>
                <c:formatCode>General</c:formatCode>
                <c:ptCount val="5"/>
                <c:pt idx="0">
                  <c:v>30</c:v>
                </c:pt>
                <c:pt idx="1">
                  <c:v>18</c:v>
                </c:pt>
                <c:pt idx="2">
                  <c:v>20</c:v>
                </c:pt>
                <c:pt idx="3">
                  <c:v>18</c:v>
                </c:pt>
                <c:pt idx="4">
                  <c:v>14</c:v>
                </c:pt>
              </c:numCache>
            </c:numRef>
          </c:val>
          <c:extLst>
            <c:ext xmlns:c16="http://schemas.microsoft.com/office/drawing/2014/chart" uri="{C3380CC4-5D6E-409C-BE32-E72D297353CC}">
              <c16:uniqueId val="{00000001-14A2-415E-881A-25EE1EDB3D32}"/>
            </c:ext>
          </c:extLst>
        </c:ser>
        <c:ser>
          <c:idx val="2"/>
          <c:order val="2"/>
          <c:tx>
            <c:strRef>
              <c:f>Sheet1!$D$1</c:f>
              <c:strCache>
                <c:ptCount val="1"/>
                <c:pt idx="0">
                  <c:v>6 months</c:v>
                </c:pt>
              </c:strCache>
            </c:strRef>
          </c:tx>
          <c:spPr>
            <a:solidFill>
              <a:schemeClr val="accent3"/>
            </a:solidFill>
            <a:ln>
              <a:noFill/>
            </a:ln>
            <a:effectLst/>
          </c:spPr>
          <c:invertIfNegative val="0"/>
          <c:cat>
            <c:strRef>
              <c:f>Sheet1!$A$2:$A$6</c:f>
              <c:strCache>
                <c:ptCount val="5"/>
                <c:pt idx="0">
                  <c:v>Loss of Bowel wall stratification</c:v>
                </c:pt>
                <c:pt idx="1">
                  <c:v>Doppler signal</c:v>
                </c:pt>
                <c:pt idx="2">
                  <c:v>Mesenteric proliferation</c:v>
                </c:pt>
                <c:pt idx="3">
                  <c:v>Mesenteric lymphadenopathy</c:v>
                </c:pt>
                <c:pt idx="4">
                  <c:v>Strictures</c:v>
                </c:pt>
              </c:strCache>
            </c:strRef>
          </c:cat>
          <c:val>
            <c:numRef>
              <c:f>Sheet1!$D$2:$D$6</c:f>
              <c:numCache>
                <c:formatCode>General</c:formatCode>
                <c:ptCount val="5"/>
                <c:pt idx="0">
                  <c:v>23</c:v>
                </c:pt>
                <c:pt idx="1">
                  <c:v>15</c:v>
                </c:pt>
                <c:pt idx="2">
                  <c:v>15</c:v>
                </c:pt>
                <c:pt idx="3">
                  <c:v>15</c:v>
                </c:pt>
                <c:pt idx="4">
                  <c:v>12</c:v>
                </c:pt>
              </c:numCache>
            </c:numRef>
          </c:val>
          <c:extLst>
            <c:ext xmlns:c16="http://schemas.microsoft.com/office/drawing/2014/chart" uri="{C3380CC4-5D6E-409C-BE32-E72D297353CC}">
              <c16:uniqueId val="{00000002-14A2-415E-881A-25EE1EDB3D32}"/>
            </c:ext>
          </c:extLst>
        </c:ser>
        <c:ser>
          <c:idx val="3"/>
          <c:order val="3"/>
          <c:tx>
            <c:strRef>
              <c:f>Sheet1!$E$1</c:f>
              <c:strCache>
                <c:ptCount val="1"/>
                <c:pt idx="0">
                  <c:v>12 months</c:v>
                </c:pt>
              </c:strCache>
            </c:strRef>
          </c:tx>
          <c:spPr>
            <a:solidFill>
              <a:schemeClr val="accent4"/>
            </a:solidFill>
            <a:ln>
              <a:noFill/>
            </a:ln>
            <a:effectLst/>
          </c:spPr>
          <c:invertIfNegative val="0"/>
          <c:cat>
            <c:strRef>
              <c:f>Sheet1!$A$2:$A$6</c:f>
              <c:strCache>
                <c:ptCount val="5"/>
                <c:pt idx="0">
                  <c:v>Loss of Bowel wall stratification</c:v>
                </c:pt>
                <c:pt idx="1">
                  <c:v>Doppler signal</c:v>
                </c:pt>
                <c:pt idx="2">
                  <c:v>Mesenteric proliferation</c:v>
                </c:pt>
                <c:pt idx="3">
                  <c:v>Mesenteric lymphadenopathy</c:v>
                </c:pt>
                <c:pt idx="4">
                  <c:v>Strictures</c:v>
                </c:pt>
              </c:strCache>
            </c:strRef>
          </c:cat>
          <c:val>
            <c:numRef>
              <c:f>Sheet1!$E$2:$E$6</c:f>
              <c:numCache>
                <c:formatCode>General</c:formatCode>
                <c:ptCount val="5"/>
                <c:pt idx="0">
                  <c:v>21</c:v>
                </c:pt>
                <c:pt idx="1">
                  <c:v>12</c:v>
                </c:pt>
                <c:pt idx="2">
                  <c:v>14</c:v>
                </c:pt>
                <c:pt idx="3">
                  <c:v>14</c:v>
                </c:pt>
                <c:pt idx="4">
                  <c:v>10</c:v>
                </c:pt>
              </c:numCache>
            </c:numRef>
          </c:val>
          <c:extLst>
            <c:ext xmlns:c16="http://schemas.microsoft.com/office/drawing/2014/chart" uri="{C3380CC4-5D6E-409C-BE32-E72D297353CC}">
              <c16:uniqueId val="{00000003-14A2-415E-881A-25EE1EDB3D32}"/>
            </c:ext>
          </c:extLst>
        </c:ser>
        <c:dLbls>
          <c:showLegendKey val="0"/>
          <c:showVal val="0"/>
          <c:showCatName val="0"/>
          <c:showSerName val="0"/>
          <c:showPercent val="0"/>
          <c:showBubbleSize val="0"/>
        </c:dLbls>
        <c:gapWidth val="219"/>
        <c:overlap val="-27"/>
        <c:axId val="1205366272"/>
        <c:axId val="1205364192"/>
      </c:barChart>
      <c:catAx>
        <c:axId val="12053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en-US"/>
          </a:p>
        </c:txPr>
        <c:crossAx val="1205364192"/>
        <c:crosses val="autoZero"/>
        <c:auto val="1"/>
        <c:lblAlgn val="ctr"/>
        <c:lblOffset val="100"/>
        <c:noMultiLvlLbl val="0"/>
      </c:catAx>
      <c:valAx>
        <c:axId val="1205364192"/>
        <c:scaling>
          <c:orientation val="minMax"/>
        </c:scaling>
        <c:delete val="0"/>
        <c:axPos val="l"/>
        <c:title>
          <c:tx>
            <c:rich>
              <a:bodyPr rot="-5400000" spcFirstLastPara="1" vertOverflow="ellipsis" vert="horz" wrap="square" anchor="ctr" anchorCtr="1"/>
              <a:lstStyle/>
              <a:p>
                <a:pPr>
                  <a:defRPr lang="ja-JP" sz="1330" b="0" i="0" u="none" strike="noStrike" kern="1200" baseline="0">
                    <a:solidFill>
                      <a:schemeClr val="tx1"/>
                    </a:solidFill>
                    <a:latin typeface="+mn-lt"/>
                    <a:ea typeface="+mn-ea"/>
                    <a:cs typeface="+mn-cs"/>
                  </a:defRPr>
                </a:pPr>
                <a:r>
                  <a:rPr lang="en-IN"/>
                  <a:t>Patients (%)</a:t>
                </a:r>
              </a:p>
            </c:rich>
          </c:tx>
          <c:overlay val="0"/>
          <c:spPr>
            <a:noFill/>
            <a:ln>
              <a:noFill/>
            </a:ln>
            <a:effectLst/>
          </c:spPr>
          <c:txPr>
            <a:bodyPr rot="-5400000" spcFirstLastPara="1" vertOverflow="ellipsis" vert="horz" wrap="square" anchor="ctr" anchorCtr="1"/>
            <a:lstStyle/>
            <a:p>
              <a:pPr>
                <a:defRPr lang="ja-JP"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en-US"/>
          </a:p>
        </c:txPr>
        <c:crossAx val="12053662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cat>
            <c:strRef>
              <c:f>Sheet1!$A$2:$A$5</c:f>
              <c:strCache>
                <c:ptCount val="2"/>
                <c:pt idx="0">
                  <c:v>Sigmoid colon &gt;4 mm</c:v>
                </c:pt>
                <c:pt idx="1">
                  <c:v>Descending colon &gt;3 mm</c:v>
                </c:pt>
              </c:strCache>
            </c:strRef>
          </c:cat>
          <c:val>
            <c:numRef>
              <c:f>Sheet1!$B$2:$B$5</c:f>
              <c:numCache>
                <c:formatCode>General</c:formatCode>
                <c:ptCount val="2"/>
                <c:pt idx="0">
                  <c:v>90</c:v>
                </c:pt>
                <c:pt idx="1">
                  <c:v>85</c:v>
                </c:pt>
              </c:numCache>
            </c:numRef>
          </c:val>
          <c:extLst>
            <c:ext xmlns:c16="http://schemas.microsoft.com/office/drawing/2014/chart" uri="{C3380CC4-5D6E-409C-BE32-E72D297353CC}">
              <c16:uniqueId val="{00000000-D014-4FFC-AF3C-2D8EF710DAD7}"/>
            </c:ext>
          </c:extLst>
        </c:ser>
        <c:ser>
          <c:idx val="1"/>
          <c:order val="1"/>
          <c:tx>
            <c:strRef>
              <c:f>Sheet1!$C$1</c:f>
              <c:strCache>
                <c:ptCount val="1"/>
                <c:pt idx="0">
                  <c:v>T1 (6 weeks) </c:v>
                </c:pt>
              </c:strCache>
            </c:strRef>
          </c:tx>
          <c:spPr>
            <a:solidFill>
              <a:schemeClr val="accent2"/>
            </a:solidFill>
            <a:ln>
              <a:noFill/>
            </a:ln>
            <a:effectLst/>
          </c:spPr>
          <c:invertIfNegative val="0"/>
          <c:cat>
            <c:strRef>
              <c:f>Sheet1!$A$2:$A$5</c:f>
              <c:strCache>
                <c:ptCount val="2"/>
                <c:pt idx="0">
                  <c:v>Sigmoid colon &gt;4 mm</c:v>
                </c:pt>
                <c:pt idx="1">
                  <c:v>Descending colon &gt;3 mm</c:v>
                </c:pt>
              </c:strCache>
            </c:strRef>
          </c:cat>
          <c:val>
            <c:numRef>
              <c:f>Sheet1!$C$2:$C$5</c:f>
              <c:numCache>
                <c:formatCode>General</c:formatCode>
                <c:ptCount val="2"/>
                <c:pt idx="0">
                  <c:v>40</c:v>
                </c:pt>
                <c:pt idx="1">
                  <c:v>42</c:v>
                </c:pt>
              </c:numCache>
            </c:numRef>
          </c:val>
          <c:extLst>
            <c:ext xmlns:c16="http://schemas.microsoft.com/office/drawing/2014/chart" uri="{C3380CC4-5D6E-409C-BE32-E72D297353CC}">
              <c16:uniqueId val="{00000001-D014-4FFC-AF3C-2D8EF710DAD7}"/>
            </c:ext>
          </c:extLst>
        </c:ser>
        <c:ser>
          <c:idx val="2"/>
          <c:order val="2"/>
          <c:tx>
            <c:strRef>
              <c:f>Sheet1!$D$1</c:f>
              <c:strCache>
                <c:ptCount val="1"/>
                <c:pt idx="0">
                  <c:v>T2W (2 weeks)</c:v>
                </c:pt>
              </c:strCache>
            </c:strRef>
          </c:tx>
          <c:spPr>
            <a:solidFill>
              <a:schemeClr val="accent3"/>
            </a:solidFill>
            <a:ln>
              <a:noFill/>
            </a:ln>
            <a:effectLst/>
          </c:spPr>
          <c:invertIfNegative val="0"/>
          <c:cat>
            <c:strRef>
              <c:f>Sheet1!$A$2:$A$5</c:f>
              <c:strCache>
                <c:ptCount val="2"/>
                <c:pt idx="0">
                  <c:v>Sigmoid colon &gt;4 mm</c:v>
                </c:pt>
                <c:pt idx="1">
                  <c:v>Descending colon &gt;3 mm</c:v>
                </c:pt>
              </c:strCache>
            </c:strRef>
          </c:cat>
          <c:val>
            <c:numRef>
              <c:f>Sheet1!$D$2:$D$5</c:f>
              <c:numCache>
                <c:formatCode>General</c:formatCode>
                <c:ptCount val="2"/>
                <c:pt idx="0">
                  <c:v>38</c:v>
                </c:pt>
                <c:pt idx="1">
                  <c:v>43</c:v>
                </c:pt>
              </c:numCache>
            </c:numRef>
          </c:val>
          <c:extLst>
            <c:ext xmlns:c16="http://schemas.microsoft.com/office/drawing/2014/chart" uri="{C3380CC4-5D6E-409C-BE32-E72D297353CC}">
              <c16:uniqueId val="{00000002-D014-4FFC-AF3C-2D8EF710DAD7}"/>
            </c:ext>
          </c:extLst>
        </c:ser>
        <c:ser>
          <c:idx val="3"/>
          <c:order val="3"/>
          <c:tx>
            <c:strRef>
              <c:f>Sheet1!$E$1</c:f>
              <c:strCache>
                <c:ptCount val="1"/>
                <c:pt idx="0">
                  <c:v>T2 (12 weeks)</c:v>
                </c:pt>
              </c:strCache>
            </c:strRef>
          </c:tx>
          <c:spPr>
            <a:solidFill>
              <a:schemeClr val="accent4"/>
            </a:solidFill>
            <a:ln>
              <a:noFill/>
            </a:ln>
            <a:effectLst/>
          </c:spPr>
          <c:invertIfNegative val="0"/>
          <c:cat>
            <c:strRef>
              <c:f>Sheet1!$A$2:$A$5</c:f>
              <c:strCache>
                <c:ptCount val="2"/>
                <c:pt idx="0">
                  <c:v>Sigmoid colon &gt;4 mm</c:v>
                </c:pt>
                <c:pt idx="1">
                  <c:v>Descending colon &gt;3 mm</c:v>
                </c:pt>
              </c:strCache>
            </c:strRef>
          </c:cat>
          <c:val>
            <c:numRef>
              <c:f>Sheet1!$E$2:$E$5</c:f>
              <c:numCache>
                <c:formatCode>General</c:formatCode>
                <c:ptCount val="2"/>
                <c:pt idx="0">
                  <c:v>35</c:v>
                </c:pt>
                <c:pt idx="1">
                  <c:v>39</c:v>
                </c:pt>
              </c:numCache>
            </c:numRef>
          </c:val>
          <c:extLst>
            <c:ext xmlns:c16="http://schemas.microsoft.com/office/drawing/2014/chart" uri="{C3380CC4-5D6E-409C-BE32-E72D297353CC}">
              <c16:uniqueId val="{00000003-D014-4FFC-AF3C-2D8EF710DAD7}"/>
            </c:ext>
          </c:extLst>
        </c:ser>
        <c:dLbls>
          <c:showLegendKey val="0"/>
          <c:showVal val="0"/>
          <c:showCatName val="0"/>
          <c:showSerName val="0"/>
          <c:showPercent val="0"/>
          <c:showBubbleSize val="0"/>
        </c:dLbls>
        <c:gapWidth val="219"/>
        <c:overlap val="-27"/>
        <c:axId val="1091311488"/>
        <c:axId val="1091340608"/>
      </c:barChart>
      <c:catAx>
        <c:axId val="109131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en-US"/>
          </a:p>
        </c:txPr>
        <c:crossAx val="1091340608"/>
        <c:crosses val="autoZero"/>
        <c:auto val="1"/>
        <c:lblAlgn val="ctr"/>
        <c:lblOffset val="100"/>
        <c:noMultiLvlLbl val="0"/>
      </c:catAx>
      <c:valAx>
        <c:axId val="1091340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en-US"/>
          </a:p>
        </c:txPr>
        <c:crossAx val="10913114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kumimoji="0" lang="en-IN" sz="1200" b="1" i="0" u="none" strike="noStrike" kern="1200" cap="none" spc="0" normalizeH="0" baseline="0">
                <a:ln>
                  <a:noFill/>
                </a:ln>
                <a:solidFill>
                  <a:srgbClr val="00A0DF"/>
                </a:solidFill>
                <a:effectLst/>
                <a:uLnTx/>
                <a:uFillTx/>
                <a:latin typeface="Verdana" panose="020B0604030504040204" pitchFamily="34" charset="0"/>
                <a:ea typeface="Verdana" panose="020B0604030504040204" pitchFamily="34" charset="0"/>
                <a:cs typeface="Arial Unicode MS" pitchFamily="-65" charset="0"/>
              </a:defRPr>
            </a:pPr>
            <a:r>
              <a:rPr kumimoji="0" lang="en-IN" sz="1200" b="1" i="0" u="none" strike="noStrike" kern="1200" cap="none" spc="0" normalizeH="0" baseline="0">
                <a:ln>
                  <a:noFill/>
                </a:ln>
                <a:solidFill>
                  <a:srgbClr val="00A0DF"/>
                </a:solidFill>
                <a:effectLst/>
                <a:uLnTx/>
                <a:uFillTx/>
                <a:latin typeface="Verdana" panose="020B0604030504040204" pitchFamily="34" charset="0"/>
                <a:ea typeface="Verdana" panose="020B0604030504040204" pitchFamily="34" charset="0"/>
                <a:cs typeface="Arial Unicode MS" pitchFamily="-65" charset="0"/>
              </a:rPr>
              <a:t>Rates of patients with CD and UC achieving TR and TH at week 12</a:t>
            </a:r>
          </a:p>
        </c:rich>
      </c:tx>
      <c:overlay val="0"/>
      <c:spPr>
        <a:noFill/>
        <a:ln>
          <a:noFill/>
        </a:ln>
        <a:effectLst/>
      </c:spPr>
      <c:txPr>
        <a:bodyPr rot="0" spcFirstLastPara="1" vertOverflow="ellipsis" vert="horz" wrap="square" anchor="ctr" anchorCtr="1"/>
        <a:lstStyle/>
        <a:p>
          <a:pPr>
            <a:defRPr kumimoji="0" lang="en-IN" sz="1200" b="1" i="0" u="none" strike="noStrike" kern="1200" cap="none" spc="0" normalizeH="0" baseline="0">
              <a:ln>
                <a:noFill/>
              </a:ln>
              <a:solidFill>
                <a:srgbClr val="00A0DF"/>
              </a:solidFill>
              <a:effectLst/>
              <a:uLnTx/>
              <a:uFillTx/>
              <a:latin typeface="Verdana" panose="020B0604030504040204" pitchFamily="34" charset="0"/>
              <a:ea typeface="Verdana" panose="020B0604030504040204" pitchFamily="34" charset="0"/>
              <a:cs typeface="Arial Unicode MS" pitchFamily="-65" charset="0"/>
            </a:defRPr>
          </a:pPr>
          <a:endParaRPr lang="en-US"/>
        </a:p>
      </c:txPr>
    </c:title>
    <c:autoTitleDeleted val="0"/>
    <c:plotArea>
      <c:layout/>
      <c:barChart>
        <c:barDir val="col"/>
        <c:grouping val="clustered"/>
        <c:varyColors val="0"/>
        <c:ser>
          <c:idx val="0"/>
          <c:order val="0"/>
          <c:tx>
            <c:strRef>
              <c:f>Sheet1!$B$1</c:f>
              <c:strCache>
                <c:ptCount val="1"/>
                <c:pt idx="0">
                  <c:v>TR at week 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CD (n=180)</c:v>
                </c:pt>
                <c:pt idx="1">
                  <c:v>UC (n=171)</c:v>
                </c:pt>
              </c:strCache>
            </c:strRef>
          </c:cat>
          <c:val>
            <c:numRef>
              <c:f>Sheet1!$B$2:$B$5</c:f>
              <c:numCache>
                <c:formatCode>General</c:formatCode>
                <c:ptCount val="2"/>
                <c:pt idx="0">
                  <c:v>65</c:v>
                </c:pt>
                <c:pt idx="1">
                  <c:v>76</c:v>
                </c:pt>
              </c:numCache>
            </c:numRef>
          </c:val>
          <c:extLst>
            <c:ext xmlns:c16="http://schemas.microsoft.com/office/drawing/2014/chart" uri="{C3380CC4-5D6E-409C-BE32-E72D297353CC}">
              <c16:uniqueId val="{00000000-2C0A-47AB-A6EE-5F192BE1C8BB}"/>
            </c:ext>
          </c:extLst>
        </c:ser>
        <c:ser>
          <c:idx val="1"/>
          <c:order val="1"/>
          <c:tx>
            <c:strRef>
              <c:f>Sheet1!$C$1</c:f>
              <c:strCache>
                <c:ptCount val="1"/>
                <c:pt idx="0">
                  <c:v>Simplified TH at week 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CD (n=180)</c:v>
                </c:pt>
                <c:pt idx="1">
                  <c:v>UC (n=171)</c:v>
                </c:pt>
              </c:strCache>
            </c:strRef>
          </c:cat>
          <c:val>
            <c:numRef>
              <c:f>Sheet1!$C$2:$C$5</c:f>
              <c:numCache>
                <c:formatCode>General</c:formatCode>
                <c:ptCount val="2"/>
                <c:pt idx="0">
                  <c:v>32</c:v>
                </c:pt>
                <c:pt idx="1">
                  <c:v>52</c:v>
                </c:pt>
              </c:numCache>
            </c:numRef>
          </c:val>
          <c:extLst>
            <c:ext xmlns:c16="http://schemas.microsoft.com/office/drawing/2014/chart" uri="{C3380CC4-5D6E-409C-BE32-E72D297353CC}">
              <c16:uniqueId val="{00000001-2C0A-47AB-A6EE-5F192BE1C8BB}"/>
            </c:ext>
          </c:extLst>
        </c:ser>
        <c:ser>
          <c:idx val="2"/>
          <c:order val="2"/>
          <c:tx>
            <c:strRef>
              <c:f>Sheet1!$D$1</c:f>
              <c:strCache>
                <c:ptCount val="1"/>
                <c:pt idx="0">
                  <c:v>Extended TH at week 12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CD (n=180)</c:v>
                </c:pt>
                <c:pt idx="1">
                  <c:v>UC (n=171)</c:v>
                </c:pt>
              </c:strCache>
            </c:strRef>
          </c:cat>
          <c:val>
            <c:numRef>
              <c:f>Sheet1!$D$2:$D$5</c:f>
              <c:numCache>
                <c:formatCode>General</c:formatCode>
                <c:ptCount val="2"/>
                <c:pt idx="0">
                  <c:v>37</c:v>
                </c:pt>
                <c:pt idx="1">
                  <c:v>61</c:v>
                </c:pt>
              </c:numCache>
            </c:numRef>
          </c:val>
          <c:extLst>
            <c:ext xmlns:c16="http://schemas.microsoft.com/office/drawing/2014/chart" uri="{C3380CC4-5D6E-409C-BE32-E72D297353CC}">
              <c16:uniqueId val="{00000002-2C0A-47AB-A6EE-5F192BE1C8BB}"/>
            </c:ext>
          </c:extLst>
        </c:ser>
        <c:ser>
          <c:idx val="3"/>
          <c:order val="3"/>
          <c:tx>
            <c:strRef>
              <c:f>Sheet1!$E$1</c:f>
              <c:strCache>
                <c:ptCount val="1"/>
                <c:pt idx="0">
                  <c:v>Complete TH at week 12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CD (n=180)</c:v>
                </c:pt>
                <c:pt idx="1">
                  <c:v>UC (n=171)</c:v>
                </c:pt>
              </c:strCache>
            </c:strRef>
          </c:cat>
          <c:val>
            <c:numRef>
              <c:f>Sheet1!$E$2:$E$5</c:f>
              <c:numCache>
                <c:formatCode>General</c:formatCode>
                <c:ptCount val="2"/>
                <c:pt idx="0">
                  <c:v>23</c:v>
                </c:pt>
                <c:pt idx="1">
                  <c:v>45</c:v>
                </c:pt>
              </c:numCache>
            </c:numRef>
          </c:val>
          <c:extLst>
            <c:ext xmlns:c16="http://schemas.microsoft.com/office/drawing/2014/chart" uri="{C3380CC4-5D6E-409C-BE32-E72D297353CC}">
              <c16:uniqueId val="{00000003-2C0A-47AB-A6EE-5F192BE1C8BB}"/>
            </c:ext>
          </c:extLst>
        </c:ser>
        <c:dLbls>
          <c:showLegendKey val="0"/>
          <c:showVal val="0"/>
          <c:showCatName val="0"/>
          <c:showSerName val="0"/>
          <c:showPercent val="0"/>
          <c:showBubbleSize val="0"/>
        </c:dLbls>
        <c:gapWidth val="219"/>
        <c:overlap val="-27"/>
        <c:axId val="614778703"/>
        <c:axId val="614788271"/>
      </c:barChart>
      <c:catAx>
        <c:axId val="614778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614788271"/>
        <c:crosses val="autoZero"/>
        <c:auto val="1"/>
        <c:lblAlgn val="ctr"/>
        <c:lblOffset val="100"/>
        <c:noMultiLvlLbl val="0"/>
      </c:catAx>
      <c:valAx>
        <c:axId val="614788271"/>
        <c:scaling>
          <c:orientation val="minMax"/>
        </c:scaling>
        <c:delete val="0"/>
        <c:axPos val="l"/>
        <c:title>
          <c:tx>
            <c:rich>
              <a:bodyPr rot="-5400000" spcFirstLastPara="1" vertOverflow="ellipsis" vert="horz" wrap="square" anchor="ctr" anchorCtr="1"/>
              <a:lstStyle/>
              <a:p>
                <a:pPr>
                  <a:defRPr lang="ja-JP" sz="1200" b="0" i="0" u="none" strike="noStrike" kern="1200" baseline="0">
                    <a:solidFill>
                      <a:schemeClr val="tx1"/>
                    </a:solidFill>
                    <a:latin typeface="Verdana" panose="020B0604030504040204" pitchFamily="34" charset="0"/>
                    <a:ea typeface="Verdana" panose="020B0604030504040204" pitchFamily="34" charset="0"/>
                    <a:cs typeface="+mn-cs"/>
                  </a:defRPr>
                </a:pPr>
                <a:r>
                  <a:rPr lang="en-IN"/>
                  <a:t>Patients (%)</a:t>
                </a:r>
              </a:p>
            </c:rich>
          </c:tx>
          <c:layout>
            <c:manualLayout>
              <c:xMode val="edge"/>
              <c:yMode val="edge"/>
              <c:x val="1.171875E-2"/>
              <c:y val="0.42355007381889764"/>
            </c:manualLayout>
          </c:layout>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6147787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7599B-988C-4520-A534-95C431A05B2E}" type="datetimeFigureOut">
              <a:rPr lang="en-SG" smtClean="0"/>
              <a:t>1/2/2023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2099E-615C-4E6C-A537-9A71FCF083AC}" type="slidenum">
              <a:rPr lang="en-SG" smtClean="0"/>
              <a:t>‹#›</a:t>
            </a:fld>
            <a:endParaRPr lang="en-SG"/>
          </a:p>
        </p:txBody>
      </p:sp>
    </p:spTree>
    <p:extLst>
      <p:ext uri="{BB962C8B-B14F-4D97-AF65-F5344CB8AC3E}">
        <p14:creationId xmlns:p14="http://schemas.microsoft.com/office/powerpoint/2010/main" val="260331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29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14291" rtl="0" eaLnBrk="1" fontAlgn="auto" latinLnBrk="0" hangingPunct="1">
              <a:lnSpc>
                <a:spcPct val="100000"/>
              </a:lnSpc>
              <a:spcBef>
                <a:spcPts val="0"/>
              </a:spcBef>
              <a:spcAft>
                <a:spcPts val="0"/>
              </a:spcAft>
              <a:buClrTx/>
              <a:buSzTx/>
              <a:buFontTx/>
              <a:buNone/>
              <a:tabLst/>
              <a:defRPr/>
            </a:pPr>
            <a:fld id="{46BD3452-7A03-6241-AE1F-FF9661E2146C}" type="datetime8">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91" rtl="0" eaLnBrk="1" fontAlgn="auto" latinLnBrk="0" hangingPunct="1">
                <a:lnSpc>
                  <a:spcPct val="100000"/>
                </a:lnSpc>
                <a:spcBef>
                  <a:spcPts val="0"/>
                </a:spcBef>
                <a:spcAft>
                  <a:spcPts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1429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291" rtl="0" eaLnBrk="1" fontAlgn="auto" latinLnBrk="0" hangingPunct="1">
              <a:lnSpc>
                <a:spcPct val="100000"/>
              </a:lnSpc>
              <a:spcBef>
                <a:spcPts val="0"/>
              </a:spcBef>
              <a:spcAft>
                <a:spcPts val="0"/>
              </a:spcAft>
              <a:buClrTx/>
              <a:buSzTx/>
              <a:buFontTx/>
              <a:buNone/>
              <a:tabLst/>
              <a:defRPr/>
            </a:pPr>
            <a:fld id="{65BB8463-FF47-4AB8-A37C-6B473AF28FB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9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68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err="1">
                <a:solidFill>
                  <a:srgbClr val="212121"/>
                </a:solidFill>
                <a:effectLst/>
                <a:latin typeface="BlinkMacSystemFont"/>
              </a:rPr>
              <a:t>Helwig</a:t>
            </a:r>
            <a:r>
              <a:rPr lang="en-US" b="0" i="0">
                <a:solidFill>
                  <a:srgbClr val="212121"/>
                </a:solidFill>
                <a:effectLst/>
                <a:latin typeface="BlinkMacSystemFont"/>
              </a:rPr>
              <a:t>, U., Fischer, I., Hammer, L., </a:t>
            </a:r>
            <a:r>
              <a:rPr lang="en-US" b="0" i="0" err="1">
                <a:solidFill>
                  <a:srgbClr val="212121"/>
                </a:solidFill>
                <a:effectLst/>
                <a:latin typeface="BlinkMacSystemFont"/>
              </a:rPr>
              <a:t>Kolterer</a:t>
            </a:r>
            <a:r>
              <a:rPr lang="en-US" b="0" i="0">
                <a:solidFill>
                  <a:srgbClr val="212121"/>
                </a:solidFill>
                <a:effectLst/>
                <a:latin typeface="BlinkMacSystemFont"/>
              </a:rPr>
              <a:t>, S., </a:t>
            </a:r>
            <a:r>
              <a:rPr lang="en-US" b="0" i="0" err="1">
                <a:solidFill>
                  <a:srgbClr val="212121"/>
                </a:solidFill>
                <a:effectLst/>
                <a:latin typeface="BlinkMacSystemFont"/>
              </a:rPr>
              <a:t>Rath</a:t>
            </a:r>
            <a:r>
              <a:rPr lang="en-US" b="0" i="0">
                <a:solidFill>
                  <a:srgbClr val="212121"/>
                </a:solidFill>
                <a:effectLst/>
                <a:latin typeface="BlinkMacSystemFont"/>
              </a:rPr>
              <a:t>, S., </a:t>
            </a:r>
            <a:r>
              <a:rPr lang="en-US" b="0" i="0" err="1">
                <a:solidFill>
                  <a:srgbClr val="212121"/>
                </a:solidFill>
                <a:effectLst/>
                <a:latin typeface="BlinkMacSystemFont"/>
              </a:rPr>
              <a:t>Maaser</a:t>
            </a:r>
            <a:r>
              <a:rPr lang="en-US" b="0" i="0">
                <a:solidFill>
                  <a:srgbClr val="212121"/>
                </a:solidFill>
                <a:effectLst/>
                <a:latin typeface="BlinkMacSystemFont"/>
              </a:rPr>
              <a:t>, C., &amp; </a:t>
            </a:r>
            <a:r>
              <a:rPr lang="en-US" b="0" i="0" err="1">
                <a:solidFill>
                  <a:srgbClr val="212121"/>
                </a:solidFill>
                <a:effectLst/>
                <a:latin typeface="BlinkMacSystemFont"/>
              </a:rPr>
              <a:t>Kucharzik</a:t>
            </a:r>
            <a:r>
              <a:rPr lang="en-US" b="0" i="0">
                <a:solidFill>
                  <a:srgbClr val="212121"/>
                </a:solidFill>
                <a:effectLst/>
                <a:latin typeface="BlinkMacSystemFont"/>
              </a:rPr>
              <a:t>, T. (2022). Transmural Response and Transmural Healing Defined by Intestinal Ultrasound: New Potential Therapeutic Targets?. </a:t>
            </a:r>
            <a:r>
              <a:rPr lang="en-US" b="0" i="1">
                <a:solidFill>
                  <a:srgbClr val="212121"/>
                </a:solidFill>
                <a:effectLst/>
                <a:latin typeface="BlinkMacSystemFont"/>
              </a:rPr>
              <a:t>Journal of Crohn's &amp; colitis</a:t>
            </a:r>
            <a:r>
              <a:rPr lang="en-US" b="0" i="0">
                <a:solidFill>
                  <a:srgbClr val="212121"/>
                </a:solidFill>
                <a:effectLst/>
                <a:latin typeface="BlinkMacSystemFont"/>
              </a:rPr>
              <a:t>, </a:t>
            </a:r>
            <a:r>
              <a:rPr lang="en-US" b="0" i="1">
                <a:solidFill>
                  <a:srgbClr val="212121"/>
                </a:solidFill>
                <a:effectLst/>
                <a:latin typeface="BlinkMacSystemFont"/>
              </a:rPr>
              <a:t>16</a:t>
            </a:r>
            <a:r>
              <a:rPr lang="en-US" b="0" i="0">
                <a:solidFill>
                  <a:srgbClr val="212121"/>
                </a:solidFill>
                <a:effectLst/>
                <a:latin typeface="BlinkMacSystemFont"/>
              </a:rPr>
              <a:t>(1), 57–67. https://doi.org/10.1093/ecco-jcc/jjab106.</a:t>
            </a:r>
          </a:p>
          <a:p>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209905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 </a:t>
            </a:r>
            <a:r>
              <a:rPr lang="en-US" b="0" i="0" err="1">
                <a:solidFill>
                  <a:srgbClr val="212121"/>
                </a:solidFill>
                <a:effectLst/>
                <a:latin typeface="BlinkMacSystemFont"/>
              </a:rPr>
              <a:t>Danese</a:t>
            </a:r>
            <a:r>
              <a:rPr lang="en-US" b="0" i="0">
                <a:solidFill>
                  <a:srgbClr val="212121"/>
                </a:solidFill>
                <a:effectLst/>
                <a:latin typeface="BlinkMacSystemFont"/>
              </a:rPr>
              <a:t>, S., </a:t>
            </a:r>
            <a:r>
              <a:rPr lang="en-US" b="0" i="0" err="1">
                <a:solidFill>
                  <a:srgbClr val="212121"/>
                </a:solidFill>
                <a:effectLst/>
                <a:latin typeface="BlinkMacSystemFont"/>
              </a:rPr>
              <a:t>Vermeire</a:t>
            </a:r>
            <a:r>
              <a:rPr lang="en-US" b="0" i="0">
                <a:solidFill>
                  <a:srgbClr val="212121"/>
                </a:solidFill>
                <a:effectLst/>
                <a:latin typeface="BlinkMacSystemFont"/>
              </a:rPr>
              <a:t>, S., </a:t>
            </a:r>
            <a:r>
              <a:rPr lang="en-US" b="0" i="0" err="1">
                <a:solidFill>
                  <a:srgbClr val="212121"/>
                </a:solidFill>
                <a:effectLst/>
                <a:latin typeface="BlinkMacSystemFont"/>
              </a:rPr>
              <a:t>D'Haens</a:t>
            </a:r>
            <a:r>
              <a:rPr lang="en-US" b="0" i="0">
                <a:solidFill>
                  <a:srgbClr val="212121"/>
                </a:solidFill>
                <a:effectLst/>
                <a:latin typeface="BlinkMacSystemFont"/>
              </a:rPr>
              <a:t>, G., </a:t>
            </a:r>
            <a:r>
              <a:rPr lang="en-US" b="0" i="0" err="1">
                <a:solidFill>
                  <a:srgbClr val="212121"/>
                </a:solidFill>
                <a:effectLst/>
                <a:latin typeface="BlinkMacSystemFont"/>
              </a:rPr>
              <a:t>Panés</a:t>
            </a:r>
            <a:r>
              <a:rPr lang="en-US" b="0" i="0">
                <a:solidFill>
                  <a:srgbClr val="212121"/>
                </a:solidFill>
                <a:effectLst/>
                <a:latin typeface="BlinkMacSystemFont"/>
              </a:rPr>
              <a:t>, J., </a:t>
            </a:r>
            <a:r>
              <a:rPr lang="en-US" b="0" i="0" err="1">
                <a:solidFill>
                  <a:srgbClr val="212121"/>
                </a:solidFill>
                <a:effectLst/>
                <a:latin typeface="BlinkMacSystemFont"/>
              </a:rPr>
              <a:t>Dignass</a:t>
            </a:r>
            <a:r>
              <a:rPr lang="en-US" b="0" i="0">
                <a:solidFill>
                  <a:srgbClr val="212121"/>
                </a:solidFill>
                <a:effectLst/>
                <a:latin typeface="BlinkMacSystemFont"/>
              </a:rPr>
              <a:t>, A., </a:t>
            </a:r>
            <a:r>
              <a:rPr lang="en-US" b="0" i="0" err="1">
                <a:solidFill>
                  <a:srgbClr val="212121"/>
                </a:solidFill>
                <a:effectLst/>
                <a:latin typeface="BlinkMacSystemFont"/>
              </a:rPr>
              <a:t>Magro</a:t>
            </a:r>
            <a:r>
              <a:rPr lang="en-US" b="0" i="0">
                <a:solidFill>
                  <a:srgbClr val="212121"/>
                </a:solidFill>
                <a:effectLst/>
                <a:latin typeface="BlinkMacSystemFont"/>
              </a:rPr>
              <a:t>, F., </a:t>
            </a:r>
            <a:r>
              <a:rPr lang="en-US" b="0" i="0" err="1">
                <a:solidFill>
                  <a:srgbClr val="212121"/>
                </a:solidFill>
                <a:effectLst/>
                <a:latin typeface="BlinkMacSystemFont"/>
              </a:rPr>
              <a:t>Nazar</a:t>
            </a:r>
            <a:r>
              <a:rPr lang="en-US" b="0" i="0">
                <a:solidFill>
                  <a:srgbClr val="212121"/>
                </a:solidFill>
                <a:effectLst/>
                <a:latin typeface="BlinkMacSystemFont"/>
              </a:rPr>
              <a:t>, M., Le Bars, M., </a:t>
            </a:r>
            <a:r>
              <a:rPr lang="en-US" b="0" i="0" err="1">
                <a:solidFill>
                  <a:srgbClr val="212121"/>
                </a:solidFill>
                <a:effectLst/>
                <a:latin typeface="BlinkMacSystemFont"/>
              </a:rPr>
              <a:t>Lahaye</a:t>
            </a:r>
            <a:r>
              <a:rPr lang="en-US" b="0" i="0">
                <a:solidFill>
                  <a:srgbClr val="212121"/>
                </a:solidFill>
                <a:effectLst/>
                <a:latin typeface="BlinkMacSystemFont"/>
              </a:rPr>
              <a:t>, M., Ni, L., </a:t>
            </a:r>
            <a:r>
              <a:rPr lang="en-US" b="0" i="0" err="1">
                <a:solidFill>
                  <a:srgbClr val="212121"/>
                </a:solidFill>
                <a:effectLst/>
                <a:latin typeface="BlinkMacSystemFont"/>
              </a:rPr>
              <a:t>Bravata</a:t>
            </a:r>
            <a:r>
              <a:rPr lang="en-US" b="0" i="0">
                <a:solidFill>
                  <a:srgbClr val="212121"/>
                </a:solidFill>
                <a:effectLst/>
                <a:latin typeface="BlinkMacSystemFont"/>
              </a:rPr>
              <a:t>, I., </a:t>
            </a:r>
            <a:r>
              <a:rPr lang="en-US" b="0" i="0" err="1">
                <a:solidFill>
                  <a:srgbClr val="212121"/>
                </a:solidFill>
                <a:effectLst/>
                <a:latin typeface="BlinkMacSystemFont"/>
              </a:rPr>
              <a:t>Lavie</a:t>
            </a:r>
            <a:r>
              <a:rPr lang="en-US" b="0" i="0">
                <a:solidFill>
                  <a:srgbClr val="212121"/>
                </a:solidFill>
                <a:effectLst/>
                <a:latin typeface="BlinkMacSystemFont"/>
              </a:rPr>
              <a:t>, F., </a:t>
            </a:r>
            <a:r>
              <a:rPr lang="en-US" b="0" i="0" err="1">
                <a:solidFill>
                  <a:srgbClr val="212121"/>
                </a:solidFill>
                <a:effectLst/>
                <a:latin typeface="BlinkMacSystemFont"/>
              </a:rPr>
              <a:t>Daperno</a:t>
            </a:r>
            <a:r>
              <a:rPr lang="en-US" b="0" i="0">
                <a:solidFill>
                  <a:srgbClr val="212121"/>
                </a:solidFill>
                <a:effectLst/>
                <a:latin typeface="BlinkMacSystemFont"/>
              </a:rPr>
              <a:t>, M., </a:t>
            </a:r>
            <a:r>
              <a:rPr lang="en-US" b="0" i="0" err="1">
                <a:solidFill>
                  <a:srgbClr val="212121"/>
                </a:solidFill>
                <a:effectLst/>
                <a:latin typeface="BlinkMacSystemFont"/>
              </a:rPr>
              <a:t>Lukáš</a:t>
            </a:r>
            <a:r>
              <a:rPr lang="en-US" b="0" i="0">
                <a:solidFill>
                  <a:srgbClr val="212121"/>
                </a:solidFill>
                <a:effectLst/>
                <a:latin typeface="BlinkMacSystemFont"/>
              </a:rPr>
              <a:t>, M., </a:t>
            </a:r>
            <a:r>
              <a:rPr lang="en-US" b="0" i="0" err="1">
                <a:solidFill>
                  <a:srgbClr val="212121"/>
                </a:solidFill>
                <a:effectLst/>
                <a:latin typeface="BlinkMacSystemFont"/>
              </a:rPr>
              <a:t>Armuzzi</a:t>
            </a:r>
            <a:r>
              <a:rPr lang="en-US" b="0" i="0">
                <a:solidFill>
                  <a:srgbClr val="212121"/>
                </a:solidFill>
                <a:effectLst/>
                <a:latin typeface="BlinkMacSystemFont"/>
              </a:rPr>
              <a:t>, A., </a:t>
            </a:r>
            <a:r>
              <a:rPr lang="en-US" b="0" i="0" err="1">
                <a:solidFill>
                  <a:srgbClr val="212121"/>
                </a:solidFill>
                <a:effectLst/>
                <a:latin typeface="BlinkMacSystemFont"/>
              </a:rPr>
              <a:t>Löwenberg</a:t>
            </a:r>
            <a:r>
              <a:rPr lang="en-US" b="0" i="0">
                <a:solidFill>
                  <a:srgbClr val="212121"/>
                </a:solidFill>
                <a:effectLst/>
                <a:latin typeface="BlinkMacSystemFont"/>
              </a:rPr>
              <a:t>, M., Gaya, D. R., </a:t>
            </a:r>
            <a:r>
              <a:rPr lang="en-US" b="0" i="0" err="1">
                <a:solidFill>
                  <a:srgbClr val="212121"/>
                </a:solidFill>
                <a:effectLst/>
                <a:latin typeface="BlinkMacSystemFont"/>
              </a:rPr>
              <a:t>Peyrin-Biroulet</a:t>
            </a:r>
            <a:r>
              <a:rPr lang="en-US" b="0" i="0">
                <a:solidFill>
                  <a:srgbClr val="212121"/>
                </a:solidFill>
                <a:effectLst/>
                <a:latin typeface="BlinkMacSystemFont"/>
              </a:rPr>
              <a:t>, L., &amp; STARDUST study group (2022). Treat to target versus standard of care for patients with Crohn's disease treated with </a:t>
            </a:r>
            <a:r>
              <a:rPr lang="en-US" b="0" i="0" err="1">
                <a:solidFill>
                  <a:srgbClr val="212121"/>
                </a:solidFill>
                <a:effectLst/>
                <a:latin typeface="BlinkMacSystemFont"/>
              </a:rPr>
              <a:t>ustekinumab</a:t>
            </a:r>
            <a:r>
              <a:rPr lang="en-US" b="0" i="0">
                <a:solidFill>
                  <a:srgbClr val="212121"/>
                </a:solidFill>
                <a:effectLst/>
                <a:latin typeface="BlinkMacSystemFont"/>
              </a:rPr>
              <a:t> (STARDUST): an open-label, </a:t>
            </a:r>
            <a:r>
              <a:rPr lang="en-US" b="0" i="0" err="1">
                <a:solidFill>
                  <a:srgbClr val="212121"/>
                </a:solidFill>
                <a:effectLst/>
                <a:latin typeface="BlinkMacSystemFont"/>
              </a:rPr>
              <a:t>multicentre</a:t>
            </a:r>
            <a:r>
              <a:rPr lang="en-US" b="0" i="0">
                <a:solidFill>
                  <a:srgbClr val="212121"/>
                </a:solidFill>
                <a:effectLst/>
                <a:latin typeface="BlinkMacSystemFont"/>
              </a:rPr>
              <a:t>, </a:t>
            </a:r>
            <a:r>
              <a:rPr lang="en-US" b="0" i="0" err="1">
                <a:solidFill>
                  <a:srgbClr val="212121"/>
                </a:solidFill>
                <a:effectLst/>
                <a:latin typeface="BlinkMacSystemFont"/>
              </a:rPr>
              <a:t>randomised</a:t>
            </a:r>
            <a:r>
              <a:rPr lang="en-US" b="0" i="0">
                <a:solidFill>
                  <a:srgbClr val="212121"/>
                </a:solidFill>
                <a:effectLst/>
                <a:latin typeface="BlinkMacSystemFont"/>
              </a:rPr>
              <a:t> phase 3b trial. </a:t>
            </a:r>
            <a:r>
              <a:rPr lang="en-US" b="0" i="1">
                <a:solidFill>
                  <a:srgbClr val="212121"/>
                </a:solidFill>
                <a:effectLst/>
                <a:latin typeface="BlinkMacSystemFont"/>
              </a:rPr>
              <a:t>The lancet. Gastroenterology &amp; hepatology</a:t>
            </a:r>
            <a:r>
              <a:rPr lang="en-US" b="0" i="0">
                <a:solidFill>
                  <a:srgbClr val="212121"/>
                </a:solidFill>
                <a:effectLst/>
                <a:latin typeface="BlinkMacSystemFont"/>
              </a:rPr>
              <a:t>, </a:t>
            </a:r>
            <a:r>
              <a:rPr lang="en-US" b="0" i="1">
                <a:solidFill>
                  <a:srgbClr val="212121"/>
                </a:solidFill>
                <a:effectLst/>
                <a:latin typeface="BlinkMacSystemFont"/>
              </a:rPr>
              <a:t>7</a:t>
            </a:r>
            <a:r>
              <a:rPr lang="en-US" b="0" i="0">
                <a:solidFill>
                  <a:srgbClr val="212121"/>
                </a:solidFill>
                <a:effectLst/>
                <a:latin typeface="BlinkMacSystemFont"/>
              </a:rPr>
              <a:t>(4), 294–306. https://doi.org/10.1016/S2468-1253(21)00474-X.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2. </a:t>
            </a:r>
            <a:r>
              <a:rPr lang="en-US" b="0" i="0" err="1">
                <a:solidFill>
                  <a:srgbClr val="212121"/>
                </a:solidFill>
                <a:effectLst/>
                <a:latin typeface="BlinkMacSystemFont"/>
              </a:rPr>
              <a:t>Kucharzik</a:t>
            </a:r>
            <a:r>
              <a:rPr lang="en-US" b="0" i="0">
                <a:solidFill>
                  <a:srgbClr val="212121"/>
                </a:solidFill>
                <a:effectLst/>
                <a:latin typeface="BlinkMacSystemFont"/>
              </a:rPr>
              <a:t>, T., Wilkens, R., </a:t>
            </a:r>
            <a:r>
              <a:rPr lang="en-US" b="0" i="0" err="1">
                <a:solidFill>
                  <a:srgbClr val="212121"/>
                </a:solidFill>
                <a:effectLst/>
                <a:latin typeface="BlinkMacSystemFont"/>
              </a:rPr>
              <a:t>Maconi</a:t>
            </a:r>
            <a:r>
              <a:rPr lang="en-US" b="0" i="0">
                <a:solidFill>
                  <a:srgbClr val="212121"/>
                </a:solidFill>
                <a:effectLst/>
                <a:latin typeface="BlinkMacSystemFont"/>
              </a:rPr>
              <a:t>, G., Agostino, M., Le Bars, M., </a:t>
            </a:r>
            <a:r>
              <a:rPr lang="en-US" b="0" i="0" err="1">
                <a:solidFill>
                  <a:srgbClr val="212121"/>
                </a:solidFill>
                <a:effectLst/>
                <a:latin typeface="BlinkMacSystemFont"/>
              </a:rPr>
              <a:t>Nazar</a:t>
            </a:r>
            <a:r>
              <a:rPr lang="en-US" b="0" i="0">
                <a:solidFill>
                  <a:srgbClr val="212121"/>
                </a:solidFill>
                <a:effectLst/>
                <a:latin typeface="BlinkMacSystemFont"/>
              </a:rPr>
              <a:t>, M., Sloan, S., </a:t>
            </a:r>
            <a:r>
              <a:rPr lang="en-US" b="0" i="0" err="1">
                <a:solidFill>
                  <a:srgbClr val="212121"/>
                </a:solidFill>
                <a:effectLst/>
                <a:latin typeface="BlinkMacSystemFont"/>
              </a:rPr>
              <a:t>Lahaye</a:t>
            </a:r>
            <a:r>
              <a:rPr lang="en-US" b="0" i="0">
                <a:solidFill>
                  <a:srgbClr val="212121"/>
                </a:solidFill>
                <a:effectLst/>
                <a:latin typeface="BlinkMacSystemFont"/>
              </a:rPr>
              <a:t>, M., Li, N., </a:t>
            </a:r>
            <a:r>
              <a:rPr lang="en-US" b="0" i="0" err="1">
                <a:solidFill>
                  <a:srgbClr val="212121"/>
                </a:solidFill>
                <a:effectLst/>
                <a:latin typeface="BlinkMacSystemFont"/>
              </a:rPr>
              <a:t>Ercole</a:t>
            </a:r>
            <a:r>
              <a:rPr lang="en-US" b="0" i="0">
                <a:solidFill>
                  <a:srgbClr val="212121"/>
                </a:solidFill>
                <a:effectLst/>
                <a:latin typeface="BlinkMacSystemFont"/>
              </a:rPr>
              <a:t>, E., Angela, A., </a:t>
            </a:r>
            <a:r>
              <a:rPr lang="en-US" b="0" i="0" err="1">
                <a:solidFill>
                  <a:srgbClr val="212121"/>
                </a:solidFill>
                <a:effectLst/>
                <a:latin typeface="BlinkMacSystemFont"/>
              </a:rPr>
              <a:t>Machkova</a:t>
            </a:r>
            <a:r>
              <a:rPr lang="en-US" b="0" i="0">
                <a:solidFill>
                  <a:srgbClr val="212121"/>
                </a:solidFill>
                <a:effectLst/>
                <a:latin typeface="BlinkMacSystemFont"/>
              </a:rPr>
              <a:t> N., </a:t>
            </a:r>
            <a:r>
              <a:rPr lang="en-US" b="0" i="0" err="1">
                <a:solidFill>
                  <a:srgbClr val="212121"/>
                </a:solidFill>
                <a:effectLst/>
                <a:latin typeface="BlinkMacSystemFont"/>
              </a:rPr>
              <a:t>Maaser</a:t>
            </a:r>
            <a:r>
              <a:rPr lang="en-US" b="0" i="0">
                <a:solidFill>
                  <a:srgbClr val="212121"/>
                </a:solidFill>
                <a:effectLst/>
                <a:latin typeface="BlinkMacSystemFont"/>
              </a:rPr>
              <a:t>, C. (2020). Intestinal ultrasound response and transmural healing after </a:t>
            </a:r>
            <a:r>
              <a:rPr lang="en-US" b="0" i="0" err="1">
                <a:solidFill>
                  <a:srgbClr val="212121"/>
                </a:solidFill>
                <a:effectLst/>
                <a:latin typeface="BlinkMacSystemFont"/>
              </a:rPr>
              <a:t>ustekinumab</a:t>
            </a:r>
            <a:r>
              <a:rPr lang="en-US" b="0" i="0">
                <a:solidFill>
                  <a:srgbClr val="212121"/>
                </a:solidFill>
                <a:effectLst/>
                <a:latin typeface="BlinkMacSystemFont"/>
              </a:rPr>
              <a:t> induction in Crohn’s disease: Week 16 interim analysis of the STARDUST trial </a:t>
            </a:r>
            <a:r>
              <a:rPr lang="en-US" b="0" i="0" err="1">
                <a:solidFill>
                  <a:srgbClr val="212121"/>
                </a:solidFill>
                <a:effectLst/>
                <a:latin typeface="BlinkMacSystemFont"/>
              </a:rPr>
              <a:t>substudy</a:t>
            </a:r>
            <a:r>
              <a:rPr lang="en-US" b="0" i="0">
                <a:solidFill>
                  <a:srgbClr val="212121"/>
                </a:solidFill>
                <a:effectLst/>
                <a:latin typeface="BlinkMacSystemFont"/>
              </a:rPr>
              <a:t>. </a:t>
            </a:r>
            <a:r>
              <a:rPr lang="pt-BR" b="0" i="0">
                <a:solidFill>
                  <a:srgbClr val="212121"/>
                </a:solidFill>
                <a:effectLst/>
                <a:latin typeface="BlinkMacSystemFont"/>
              </a:rPr>
              <a:t>Z Gastroenterol 2020; 58(05): e77. DOI: 10.1055/s-0040-1712250</a:t>
            </a:r>
            <a:endParaRPr lang="en-US"/>
          </a:p>
          <a:p>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78166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0" fontAlgn="base" latinLnBrk="0" hangingPunct="0">
              <a:lnSpc>
                <a:spcPct val="90000"/>
              </a:lnSpc>
              <a:spcBef>
                <a:spcPts val="1000"/>
              </a:spcBef>
              <a:spcAft>
                <a:spcPct val="0"/>
              </a:spcAft>
              <a:buClrTx/>
              <a:buSzTx/>
              <a:buFont typeface="Arial" pitchFamily="34" charset="0"/>
              <a:buNone/>
              <a:tabLst/>
              <a:defRPr/>
            </a:pPr>
            <a:r>
              <a:rPr lang="en-US" b="0" i="0" err="1">
                <a:solidFill>
                  <a:srgbClr val="212121"/>
                </a:solidFill>
                <a:effectLst/>
                <a:latin typeface="BlinkMacSystemFont"/>
              </a:rPr>
              <a:t>Maaser</a:t>
            </a:r>
            <a:r>
              <a:rPr lang="en-US" b="0" i="0">
                <a:solidFill>
                  <a:srgbClr val="212121"/>
                </a:solidFill>
                <a:effectLst/>
                <a:latin typeface="BlinkMacSystemFont"/>
              </a:rPr>
              <a:t>, M., </a:t>
            </a:r>
            <a:r>
              <a:rPr lang="en-US" b="0" i="0" err="1">
                <a:solidFill>
                  <a:srgbClr val="212121"/>
                </a:solidFill>
                <a:effectLst/>
                <a:latin typeface="BlinkMacSystemFont"/>
              </a:rPr>
              <a:t>Maconi</a:t>
            </a:r>
            <a:r>
              <a:rPr lang="en-US" b="0" i="0">
                <a:solidFill>
                  <a:srgbClr val="212121"/>
                </a:solidFill>
                <a:effectLst/>
                <a:latin typeface="BlinkMacSystemFont"/>
              </a:rPr>
              <a:t>, </a:t>
            </a:r>
            <a:r>
              <a:rPr lang="en-US" b="0" i="0" err="1">
                <a:solidFill>
                  <a:srgbClr val="212121"/>
                </a:solidFill>
                <a:effectLst/>
                <a:latin typeface="BlinkMacSystemFont"/>
              </a:rPr>
              <a:t>Kucharzik</a:t>
            </a:r>
            <a:r>
              <a:rPr lang="en-US" b="0" i="0">
                <a:solidFill>
                  <a:srgbClr val="212121"/>
                </a:solidFill>
                <a:effectLst/>
                <a:latin typeface="BlinkMacSystemFont"/>
              </a:rPr>
              <a:t>, T., &amp; Mariangela, A. (2022). Ultrasonography in inflammatory bowel disease - So far we are?. </a:t>
            </a:r>
            <a:r>
              <a:rPr lang="en-US" b="0" i="1">
                <a:solidFill>
                  <a:srgbClr val="212121"/>
                </a:solidFill>
                <a:effectLst/>
                <a:latin typeface="BlinkMacSystemFont"/>
              </a:rPr>
              <a:t>United European gastroenterology journal</a:t>
            </a:r>
            <a:r>
              <a:rPr lang="en-US" b="0" i="0">
                <a:solidFill>
                  <a:srgbClr val="212121"/>
                </a:solidFill>
                <a:effectLst/>
                <a:latin typeface="BlinkMacSystemFont"/>
              </a:rPr>
              <a:t>, </a:t>
            </a:r>
            <a:r>
              <a:rPr lang="en-US" b="0" i="1">
                <a:solidFill>
                  <a:srgbClr val="212121"/>
                </a:solidFill>
                <a:effectLst/>
                <a:latin typeface="BlinkMacSystemFont"/>
              </a:rPr>
              <a:t>10</a:t>
            </a:r>
            <a:r>
              <a:rPr lang="en-US" b="0" i="0">
                <a:solidFill>
                  <a:srgbClr val="212121"/>
                </a:solidFill>
                <a:effectLst/>
                <a:latin typeface="BlinkMacSystemFont"/>
              </a:rPr>
              <a:t>(2), 225–232. https://doi.org/10.1002/ueg2.12196</a:t>
            </a: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283745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0" fontAlgn="base" latinLnBrk="0" hangingPunct="0">
              <a:lnSpc>
                <a:spcPct val="90000"/>
              </a:lnSpc>
              <a:spcBef>
                <a:spcPts val="1000"/>
              </a:spcBef>
              <a:spcAft>
                <a:spcPct val="0"/>
              </a:spcAft>
              <a:buClrTx/>
              <a:buSzTx/>
              <a:buFont typeface="Arial" pitchFamily="34" charset="0"/>
              <a:buNone/>
              <a:tabLst/>
              <a:defRPr/>
            </a:pPr>
            <a:r>
              <a:rPr lang="en-US" b="0" i="0" err="1">
                <a:solidFill>
                  <a:srgbClr val="212121"/>
                </a:solidFill>
                <a:effectLst/>
                <a:latin typeface="BlinkMacSystemFont"/>
              </a:rPr>
              <a:t>Ripollés</a:t>
            </a:r>
            <a:r>
              <a:rPr lang="en-US" b="0" i="0">
                <a:solidFill>
                  <a:srgbClr val="212121"/>
                </a:solidFill>
                <a:effectLst/>
                <a:latin typeface="BlinkMacSystemFont"/>
              </a:rPr>
              <a:t>, T., Paredes, J. M., Martínez-Pérez, M. J., </a:t>
            </a:r>
            <a:r>
              <a:rPr lang="en-US" b="0" i="0" err="1">
                <a:solidFill>
                  <a:srgbClr val="212121"/>
                </a:solidFill>
                <a:effectLst/>
                <a:latin typeface="BlinkMacSystemFont"/>
              </a:rPr>
              <a:t>Rimola</a:t>
            </a:r>
            <a:r>
              <a:rPr lang="en-US" b="0" i="0">
                <a:solidFill>
                  <a:srgbClr val="212121"/>
                </a:solidFill>
                <a:effectLst/>
                <a:latin typeface="BlinkMacSystemFont"/>
              </a:rPr>
              <a:t>, J., Jauregui-</a:t>
            </a:r>
            <a:r>
              <a:rPr lang="en-US" b="0" i="0" err="1">
                <a:solidFill>
                  <a:srgbClr val="212121"/>
                </a:solidFill>
                <a:effectLst/>
                <a:latin typeface="BlinkMacSystemFont"/>
              </a:rPr>
              <a:t>Amezaga</a:t>
            </a:r>
            <a:r>
              <a:rPr lang="en-US" b="0" i="0">
                <a:solidFill>
                  <a:srgbClr val="212121"/>
                </a:solidFill>
                <a:effectLst/>
                <a:latin typeface="BlinkMacSystemFont"/>
              </a:rPr>
              <a:t>, A., </a:t>
            </a:r>
            <a:r>
              <a:rPr lang="en-US" b="0" i="0" err="1">
                <a:solidFill>
                  <a:srgbClr val="212121"/>
                </a:solidFill>
                <a:effectLst/>
                <a:latin typeface="BlinkMacSystemFont"/>
              </a:rPr>
              <a:t>Bouzas</a:t>
            </a:r>
            <a:r>
              <a:rPr lang="en-US" b="0" i="0">
                <a:solidFill>
                  <a:srgbClr val="212121"/>
                </a:solidFill>
                <a:effectLst/>
                <a:latin typeface="BlinkMacSystemFont"/>
              </a:rPr>
              <a:t>, R., Martin, G., &amp; Moreno-</a:t>
            </a:r>
            <a:r>
              <a:rPr lang="en-US" b="0" i="0" err="1">
                <a:solidFill>
                  <a:srgbClr val="212121"/>
                </a:solidFill>
                <a:effectLst/>
                <a:latin typeface="BlinkMacSystemFont"/>
              </a:rPr>
              <a:t>Osset</a:t>
            </a:r>
            <a:r>
              <a:rPr lang="en-US" b="0" i="0">
                <a:solidFill>
                  <a:srgbClr val="212121"/>
                </a:solidFill>
                <a:effectLst/>
                <a:latin typeface="BlinkMacSystemFont"/>
              </a:rPr>
              <a:t>, E. (2016). Ultrasonographic Changes at 12 Weeks of Anti-TNF Drugs Predict 1-year Sonographic Response and Clinical Outcome in Crohn's Disease: A Multicenter Study. </a:t>
            </a:r>
            <a:r>
              <a:rPr lang="en-US" b="0" i="1">
                <a:solidFill>
                  <a:srgbClr val="212121"/>
                </a:solidFill>
                <a:effectLst/>
                <a:latin typeface="BlinkMacSystemFont"/>
              </a:rPr>
              <a:t>Inflammatory bowel diseases</a:t>
            </a:r>
            <a:r>
              <a:rPr lang="en-US" b="0" i="0">
                <a:solidFill>
                  <a:srgbClr val="212121"/>
                </a:solidFill>
                <a:effectLst/>
                <a:latin typeface="BlinkMacSystemFont"/>
              </a:rPr>
              <a:t>, </a:t>
            </a:r>
            <a:r>
              <a:rPr lang="en-US" b="0" i="1">
                <a:solidFill>
                  <a:srgbClr val="212121"/>
                </a:solidFill>
                <a:effectLst/>
                <a:latin typeface="BlinkMacSystemFont"/>
              </a:rPr>
              <a:t>22</a:t>
            </a:r>
            <a:r>
              <a:rPr lang="en-US" b="0" i="0">
                <a:solidFill>
                  <a:srgbClr val="212121"/>
                </a:solidFill>
                <a:effectLst/>
                <a:latin typeface="BlinkMacSystemFont"/>
              </a:rPr>
              <a:t>(10), 2465–2473. https://doi.org/10.1097/MIB.0000000000000882</a:t>
            </a: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59768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a:t>
            </a:r>
            <a:r>
              <a:rPr lang="en-US" b="0" i="0" err="1">
                <a:solidFill>
                  <a:srgbClr val="212121"/>
                </a:solidFill>
                <a:effectLst/>
                <a:latin typeface="BlinkMacSystemFont"/>
              </a:rPr>
              <a:t>Maaser</a:t>
            </a:r>
            <a:r>
              <a:rPr lang="en-US" b="0" i="0">
                <a:solidFill>
                  <a:srgbClr val="212121"/>
                </a:solidFill>
                <a:effectLst/>
                <a:latin typeface="BlinkMacSystemFont"/>
              </a:rPr>
              <a:t>, C., Petersen, F., </a:t>
            </a:r>
            <a:r>
              <a:rPr lang="en-US" b="0" i="0" err="1">
                <a:solidFill>
                  <a:srgbClr val="212121"/>
                </a:solidFill>
                <a:effectLst/>
                <a:latin typeface="BlinkMacSystemFont"/>
              </a:rPr>
              <a:t>Helwig</a:t>
            </a:r>
            <a:r>
              <a:rPr lang="en-US" b="0" i="0">
                <a:solidFill>
                  <a:srgbClr val="212121"/>
                </a:solidFill>
                <a:effectLst/>
                <a:latin typeface="BlinkMacSystemFont"/>
              </a:rPr>
              <a:t>, U., Fischer, I., Roessler, A., </a:t>
            </a:r>
            <a:r>
              <a:rPr lang="en-US" b="0" i="0" err="1">
                <a:solidFill>
                  <a:srgbClr val="212121"/>
                </a:solidFill>
                <a:effectLst/>
                <a:latin typeface="BlinkMacSystemFont"/>
              </a:rPr>
              <a:t>Rath</a:t>
            </a:r>
            <a:r>
              <a:rPr lang="en-US" b="0" i="0">
                <a:solidFill>
                  <a:srgbClr val="212121"/>
                </a:solidFill>
                <a:effectLst/>
                <a:latin typeface="BlinkMacSystemFont"/>
              </a:rPr>
              <a:t>, S., Lang, D., </a:t>
            </a:r>
            <a:r>
              <a:rPr lang="en-US" b="0" i="0" err="1">
                <a:solidFill>
                  <a:srgbClr val="212121"/>
                </a:solidFill>
                <a:effectLst/>
                <a:latin typeface="BlinkMacSystemFont"/>
              </a:rPr>
              <a:t>Kucharzik</a:t>
            </a:r>
            <a:r>
              <a:rPr lang="en-US" b="0" i="0">
                <a:solidFill>
                  <a:srgbClr val="212121"/>
                </a:solidFill>
                <a:effectLst/>
                <a:latin typeface="BlinkMacSystemFont"/>
              </a:rPr>
              <a:t>, T., German IBD Study Group and the TRUST&amp;UC study group, &amp; German IBD Study Group and TRUST&amp;UC study group (2020). Intestinal ultrasound for monitoring therapeutic response in patients with ulcerative colitis: results from the TRUST&amp;UC study. </a:t>
            </a:r>
            <a:r>
              <a:rPr lang="en-US" b="0" i="1">
                <a:solidFill>
                  <a:srgbClr val="212121"/>
                </a:solidFill>
                <a:effectLst/>
                <a:latin typeface="BlinkMacSystemFont"/>
              </a:rPr>
              <a:t>Gut</a:t>
            </a:r>
            <a:r>
              <a:rPr lang="en-US" b="0" i="0">
                <a:solidFill>
                  <a:srgbClr val="212121"/>
                </a:solidFill>
                <a:effectLst/>
                <a:latin typeface="BlinkMacSystemFont"/>
              </a:rPr>
              <a:t>, </a:t>
            </a:r>
            <a:r>
              <a:rPr lang="en-US" b="0" i="1">
                <a:solidFill>
                  <a:srgbClr val="212121"/>
                </a:solidFill>
                <a:effectLst/>
                <a:latin typeface="BlinkMacSystemFont"/>
              </a:rPr>
              <a:t>69</a:t>
            </a:r>
            <a:r>
              <a:rPr lang="en-US" b="0" i="0">
                <a:solidFill>
                  <a:srgbClr val="212121"/>
                </a:solidFill>
                <a:effectLst/>
                <a:latin typeface="BlinkMacSystemFont"/>
              </a:rPr>
              <a:t>(9), 1629–1636. https://doi.org/10.1136/gutjnl-2019-319451</a:t>
            </a: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2. </a:t>
            </a:r>
            <a:r>
              <a:rPr lang="en-US" b="0" i="0" err="1">
                <a:solidFill>
                  <a:srgbClr val="212121"/>
                </a:solidFill>
                <a:effectLst/>
                <a:latin typeface="BlinkMacSystemFont"/>
              </a:rPr>
              <a:t>Kucharzik</a:t>
            </a:r>
            <a:r>
              <a:rPr lang="en-US" b="0" i="0">
                <a:solidFill>
                  <a:srgbClr val="212121"/>
                </a:solidFill>
                <a:effectLst/>
                <a:latin typeface="BlinkMacSystemFont"/>
              </a:rPr>
              <a:t>, T., Wittig, B. M., </a:t>
            </a:r>
            <a:r>
              <a:rPr lang="en-US" b="0" i="0" err="1">
                <a:solidFill>
                  <a:srgbClr val="212121"/>
                </a:solidFill>
                <a:effectLst/>
                <a:latin typeface="BlinkMacSystemFont"/>
              </a:rPr>
              <a:t>Helwig</a:t>
            </a:r>
            <a:r>
              <a:rPr lang="en-US" b="0" i="0">
                <a:solidFill>
                  <a:srgbClr val="212121"/>
                </a:solidFill>
                <a:effectLst/>
                <a:latin typeface="BlinkMacSystemFont"/>
              </a:rPr>
              <a:t>, U., </a:t>
            </a:r>
            <a:r>
              <a:rPr lang="en-US" b="0" i="0" err="1">
                <a:solidFill>
                  <a:srgbClr val="212121"/>
                </a:solidFill>
                <a:effectLst/>
                <a:latin typeface="BlinkMacSystemFont"/>
              </a:rPr>
              <a:t>Börner</a:t>
            </a:r>
            <a:r>
              <a:rPr lang="en-US" b="0" i="0">
                <a:solidFill>
                  <a:srgbClr val="212121"/>
                </a:solidFill>
                <a:effectLst/>
                <a:latin typeface="BlinkMacSystemFont"/>
              </a:rPr>
              <a:t>, N., </a:t>
            </a:r>
            <a:r>
              <a:rPr lang="en-US" b="0" i="0" err="1">
                <a:solidFill>
                  <a:srgbClr val="212121"/>
                </a:solidFill>
                <a:effectLst/>
                <a:latin typeface="BlinkMacSystemFont"/>
              </a:rPr>
              <a:t>Rössler</a:t>
            </a:r>
            <a:r>
              <a:rPr lang="en-US" b="0" i="0">
                <a:solidFill>
                  <a:srgbClr val="212121"/>
                </a:solidFill>
                <a:effectLst/>
                <a:latin typeface="BlinkMacSystemFont"/>
              </a:rPr>
              <a:t>, A., </a:t>
            </a:r>
            <a:r>
              <a:rPr lang="en-US" b="0" i="0" err="1">
                <a:solidFill>
                  <a:srgbClr val="212121"/>
                </a:solidFill>
                <a:effectLst/>
                <a:latin typeface="BlinkMacSystemFont"/>
              </a:rPr>
              <a:t>Rath</a:t>
            </a:r>
            <a:r>
              <a:rPr lang="en-US" b="0" i="0">
                <a:solidFill>
                  <a:srgbClr val="212121"/>
                </a:solidFill>
                <a:effectLst/>
                <a:latin typeface="BlinkMacSystemFont"/>
              </a:rPr>
              <a:t>, S., </a:t>
            </a:r>
            <a:r>
              <a:rPr lang="en-US" b="0" i="0" err="1">
                <a:solidFill>
                  <a:srgbClr val="212121"/>
                </a:solidFill>
                <a:effectLst/>
                <a:latin typeface="BlinkMacSystemFont"/>
              </a:rPr>
              <a:t>Maaser</a:t>
            </a:r>
            <a:r>
              <a:rPr lang="en-US" b="0" i="0">
                <a:solidFill>
                  <a:srgbClr val="212121"/>
                </a:solidFill>
                <a:effectLst/>
                <a:latin typeface="BlinkMacSystemFont"/>
              </a:rPr>
              <a:t>, C., &amp; TRUST study group (2017). Use of Intestinal Ultrasound to Monitor Crohn's Disease Activity. </a:t>
            </a:r>
            <a:r>
              <a:rPr lang="en-US" b="0" i="1">
                <a:solidFill>
                  <a:srgbClr val="212121"/>
                </a:solidFill>
                <a:effectLst/>
                <a:latin typeface="BlinkMacSystemFont"/>
              </a:rPr>
              <a:t>Clinical gastroenterology and hepatology : the official clinical practice journal of the American Gastroenterological Association</a:t>
            </a:r>
            <a:r>
              <a:rPr lang="en-US" b="0" i="0">
                <a:solidFill>
                  <a:srgbClr val="212121"/>
                </a:solidFill>
                <a:effectLst/>
                <a:latin typeface="BlinkMacSystemFont"/>
              </a:rPr>
              <a:t>, </a:t>
            </a:r>
            <a:r>
              <a:rPr lang="en-US" b="0" i="1">
                <a:solidFill>
                  <a:srgbClr val="212121"/>
                </a:solidFill>
                <a:effectLst/>
                <a:latin typeface="BlinkMacSystemFont"/>
              </a:rPr>
              <a:t>15</a:t>
            </a:r>
            <a:r>
              <a:rPr lang="en-US" b="0" i="0">
                <a:solidFill>
                  <a:srgbClr val="212121"/>
                </a:solidFill>
                <a:effectLst/>
                <a:latin typeface="BlinkMacSystemFont"/>
              </a:rPr>
              <a:t>(4), 535–542.e2. https://doi.org/10.1016/j.cgh.2016.10.040</a:t>
            </a: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3. </a:t>
            </a:r>
            <a:r>
              <a:rPr lang="en-US" b="0" i="0" err="1">
                <a:solidFill>
                  <a:srgbClr val="212121"/>
                </a:solidFill>
                <a:effectLst/>
                <a:latin typeface="BlinkMacSystemFont"/>
              </a:rPr>
              <a:t>Helwig</a:t>
            </a:r>
            <a:r>
              <a:rPr lang="en-US" b="0" i="0">
                <a:solidFill>
                  <a:srgbClr val="212121"/>
                </a:solidFill>
                <a:effectLst/>
                <a:latin typeface="BlinkMacSystemFont"/>
              </a:rPr>
              <a:t>, U., Fischer, I., Hammer, L., </a:t>
            </a:r>
            <a:r>
              <a:rPr lang="en-US" b="0" i="0" err="1">
                <a:solidFill>
                  <a:srgbClr val="212121"/>
                </a:solidFill>
                <a:effectLst/>
                <a:latin typeface="BlinkMacSystemFont"/>
              </a:rPr>
              <a:t>Kolterer</a:t>
            </a:r>
            <a:r>
              <a:rPr lang="en-US" b="0" i="0">
                <a:solidFill>
                  <a:srgbClr val="212121"/>
                </a:solidFill>
                <a:effectLst/>
                <a:latin typeface="BlinkMacSystemFont"/>
              </a:rPr>
              <a:t>, S., </a:t>
            </a:r>
            <a:r>
              <a:rPr lang="en-US" b="0" i="0" err="1">
                <a:solidFill>
                  <a:srgbClr val="212121"/>
                </a:solidFill>
                <a:effectLst/>
                <a:latin typeface="BlinkMacSystemFont"/>
              </a:rPr>
              <a:t>Rath</a:t>
            </a:r>
            <a:r>
              <a:rPr lang="en-US" b="0" i="0">
                <a:solidFill>
                  <a:srgbClr val="212121"/>
                </a:solidFill>
                <a:effectLst/>
                <a:latin typeface="BlinkMacSystemFont"/>
              </a:rPr>
              <a:t>, S., </a:t>
            </a:r>
            <a:r>
              <a:rPr lang="en-US" b="0" i="0" err="1">
                <a:solidFill>
                  <a:srgbClr val="212121"/>
                </a:solidFill>
                <a:effectLst/>
                <a:latin typeface="BlinkMacSystemFont"/>
              </a:rPr>
              <a:t>Maaser</a:t>
            </a:r>
            <a:r>
              <a:rPr lang="en-US" b="0" i="0">
                <a:solidFill>
                  <a:srgbClr val="212121"/>
                </a:solidFill>
                <a:effectLst/>
                <a:latin typeface="BlinkMacSystemFont"/>
              </a:rPr>
              <a:t>, C., &amp; </a:t>
            </a:r>
            <a:r>
              <a:rPr lang="en-US" b="0" i="0" err="1">
                <a:solidFill>
                  <a:srgbClr val="212121"/>
                </a:solidFill>
                <a:effectLst/>
                <a:latin typeface="BlinkMacSystemFont"/>
              </a:rPr>
              <a:t>Kucharzik</a:t>
            </a:r>
            <a:r>
              <a:rPr lang="en-US" b="0" i="0">
                <a:solidFill>
                  <a:srgbClr val="212121"/>
                </a:solidFill>
                <a:effectLst/>
                <a:latin typeface="BlinkMacSystemFont"/>
              </a:rPr>
              <a:t>, T. (2022). Transmural Response and Transmural Healing Defined by Intestinal Ultrasound: New Potential Therapeutic Targets?. </a:t>
            </a:r>
            <a:r>
              <a:rPr lang="en-US" b="0" i="1">
                <a:solidFill>
                  <a:srgbClr val="212121"/>
                </a:solidFill>
                <a:effectLst/>
                <a:latin typeface="BlinkMacSystemFont"/>
              </a:rPr>
              <a:t>Journal of Crohn's &amp; colitis</a:t>
            </a:r>
            <a:r>
              <a:rPr lang="en-US" b="0" i="0">
                <a:solidFill>
                  <a:srgbClr val="212121"/>
                </a:solidFill>
                <a:effectLst/>
                <a:latin typeface="BlinkMacSystemFont"/>
              </a:rPr>
              <a:t>, </a:t>
            </a:r>
            <a:r>
              <a:rPr lang="en-US" b="0" i="1">
                <a:solidFill>
                  <a:srgbClr val="212121"/>
                </a:solidFill>
                <a:effectLst/>
                <a:latin typeface="BlinkMacSystemFont"/>
              </a:rPr>
              <a:t>16</a:t>
            </a:r>
            <a:r>
              <a:rPr lang="en-US" b="0" i="0">
                <a:solidFill>
                  <a:srgbClr val="212121"/>
                </a:solidFill>
                <a:effectLst/>
                <a:latin typeface="BlinkMacSystemFont"/>
              </a:rPr>
              <a:t>(1), 57–67. https://doi.org/10.1093/ecco-jcc/jjab106.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4. </a:t>
            </a:r>
            <a:r>
              <a:rPr lang="en-US" b="0" i="0" err="1">
                <a:solidFill>
                  <a:srgbClr val="212121"/>
                </a:solidFill>
                <a:effectLst/>
                <a:latin typeface="BlinkMacSystemFont"/>
              </a:rPr>
              <a:t>Ripollés</a:t>
            </a:r>
            <a:r>
              <a:rPr lang="en-US" b="0" i="0">
                <a:solidFill>
                  <a:srgbClr val="212121"/>
                </a:solidFill>
                <a:effectLst/>
                <a:latin typeface="BlinkMacSystemFont"/>
              </a:rPr>
              <a:t>, T., Paredes, J. M., Martínez-Pérez, M. J., </a:t>
            </a:r>
            <a:r>
              <a:rPr lang="en-US" b="0" i="0" err="1">
                <a:solidFill>
                  <a:srgbClr val="212121"/>
                </a:solidFill>
                <a:effectLst/>
                <a:latin typeface="BlinkMacSystemFont"/>
              </a:rPr>
              <a:t>Rimola</a:t>
            </a:r>
            <a:r>
              <a:rPr lang="en-US" b="0" i="0">
                <a:solidFill>
                  <a:srgbClr val="212121"/>
                </a:solidFill>
                <a:effectLst/>
                <a:latin typeface="BlinkMacSystemFont"/>
              </a:rPr>
              <a:t>, J., Jauregui-</a:t>
            </a:r>
            <a:r>
              <a:rPr lang="en-US" b="0" i="0" err="1">
                <a:solidFill>
                  <a:srgbClr val="212121"/>
                </a:solidFill>
                <a:effectLst/>
                <a:latin typeface="BlinkMacSystemFont"/>
              </a:rPr>
              <a:t>Amezaga</a:t>
            </a:r>
            <a:r>
              <a:rPr lang="en-US" b="0" i="0">
                <a:solidFill>
                  <a:srgbClr val="212121"/>
                </a:solidFill>
                <a:effectLst/>
                <a:latin typeface="BlinkMacSystemFont"/>
              </a:rPr>
              <a:t>, A., </a:t>
            </a:r>
            <a:r>
              <a:rPr lang="en-US" b="0" i="0" err="1">
                <a:solidFill>
                  <a:srgbClr val="212121"/>
                </a:solidFill>
                <a:effectLst/>
                <a:latin typeface="BlinkMacSystemFont"/>
              </a:rPr>
              <a:t>Bouzas</a:t>
            </a:r>
            <a:r>
              <a:rPr lang="en-US" b="0" i="0">
                <a:solidFill>
                  <a:srgbClr val="212121"/>
                </a:solidFill>
                <a:effectLst/>
                <a:latin typeface="BlinkMacSystemFont"/>
              </a:rPr>
              <a:t>, R., Martin, G., &amp; Moreno-</a:t>
            </a:r>
            <a:r>
              <a:rPr lang="en-US" b="0" i="0" err="1">
                <a:solidFill>
                  <a:srgbClr val="212121"/>
                </a:solidFill>
                <a:effectLst/>
                <a:latin typeface="BlinkMacSystemFont"/>
              </a:rPr>
              <a:t>Osset</a:t>
            </a:r>
            <a:r>
              <a:rPr lang="en-US" b="0" i="0">
                <a:solidFill>
                  <a:srgbClr val="212121"/>
                </a:solidFill>
                <a:effectLst/>
                <a:latin typeface="BlinkMacSystemFont"/>
              </a:rPr>
              <a:t>, E. (2016). Ultrasonographic Changes at 12 Weeks of Anti-TNF Drugs Predict 1-year Sonographic Response and Clinical Outcome in Crohn's Disease: A Multicenter Study. </a:t>
            </a:r>
            <a:r>
              <a:rPr lang="en-US" b="0" i="1">
                <a:solidFill>
                  <a:srgbClr val="212121"/>
                </a:solidFill>
                <a:effectLst/>
                <a:latin typeface="BlinkMacSystemFont"/>
              </a:rPr>
              <a:t>Inflammatory bowel diseases</a:t>
            </a:r>
            <a:r>
              <a:rPr lang="en-US" b="0" i="0">
                <a:solidFill>
                  <a:srgbClr val="212121"/>
                </a:solidFill>
                <a:effectLst/>
                <a:latin typeface="BlinkMacSystemFont"/>
              </a:rPr>
              <a:t>, </a:t>
            </a:r>
            <a:r>
              <a:rPr lang="en-US" b="0" i="1">
                <a:solidFill>
                  <a:srgbClr val="212121"/>
                </a:solidFill>
                <a:effectLst/>
                <a:latin typeface="BlinkMacSystemFont"/>
              </a:rPr>
              <a:t>22</a:t>
            </a:r>
            <a:r>
              <a:rPr lang="en-US" b="0" i="0">
                <a:solidFill>
                  <a:srgbClr val="212121"/>
                </a:solidFill>
                <a:effectLst/>
                <a:latin typeface="BlinkMacSystemFont"/>
              </a:rPr>
              <a:t>(10), 2465–2473. https://doi.org/10.1097/MIB.0000000000000882</a:t>
            </a:r>
            <a:endParaRPr lang="en-US"/>
          </a:p>
          <a:p>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401592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1391145" rtl="0" eaLnBrk="1" fontAlgn="auto" latinLnBrk="0" hangingPunct="1">
              <a:lnSpc>
                <a:spcPct val="100000"/>
              </a:lnSpc>
              <a:spcBef>
                <a:spcPts val="0"/>
              </a:spcBef>
              <a:spcAft>
                <a:spcPts val="0"/>
              </a:spcAft>
              <a:buClrTx/>
              <a:buSzTx/>
              <a:buFontTx/>
              <a:buNone/>
              <a:tabLst/>
              <a:defRPr/>
            </a:pPr>
            <a:fld id="{452F10EC-7516-4F25-AE58-DF1567F1427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391145" rtl="0" eaLnBrk="1" fontAlgn="auto" latinLnBrk="0" hangingPunct="1">
                <a:lnSpc>
                  <a:spcPct val="100000"/>
                </a:lnSpc>
                <a:spcBef>
                  <a:spcPts val="0"/>
                </a:spcBef>
                <a:spcAft>
                  <a:spcPts val="0"/>
                </a:spcAft>
                <a:buClrTx/>
                <a:buSzTx/>
                <a:buFontTx/>
                <a:buNone/>
                <a:tabLst/>
                <a:defRPr/>
              </a:pPr>
              <a:t>2</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1391145" rtl="0" eaLnBrk="1" fontAlgn="auto" latinLnBrk="0" hangingPunct="1">
              <a:lnSpc>
                <a:spcPct val="100000"/>
              </a:lnSpc>
              <a:spcBef>
                <a:spcPts val="0"/>
              </a:spcBef>
              <a:spcAft>
                <a:spcPts val="0"/>
              </a:spcAft>
              <a:buClrTx/>
              <a:buSzTx/>
              <a:buFontTx/>
              <a:buNone/>
              <a:tabLst/>
              <a:defRPr/>
            </a:pPr>
            <a:fld id="{452F10EC-7516-4F25-AE58-DF1567F1427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391145"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91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AD5B6ACD-FE0F-D846-B35E-8A7D8FD1E7F2}"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12"/>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13"/>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130566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294" indent="-114294"/>
            <a:r>
              <a:rPr lang="en-US" b="0" i="0" err="1">
                <a:solidFill>
                  <a:srgbClr val="212121"/>
                </a:solidFill>
                <a:effectLst/>
                <a:latin typeface="BlinkMacSystemFont"/>
              </a:rPr>
              <a:t>Helwig</a:t>
            </a:r>
            <a:r>
              <a:rPr lang="en-US" b="0" i="0">
                <a:solidFill>
                  <a:srgbClr val="212121"/>
                </a:solidFill>
                <a:effectLst/>
                <a:latin typeface="BlinkMacSystemFont"/>
              </a:rPr>
              <a:t>, U., Fischer, I., Hammer, L., </a:t>
            </a:r>
            <a:r>
              <a:rPr lang="en-US" b="0" i="0" err="1">
                <a:solidFill>
                  <a:srgbClr val="212121"/>
                </a:solidFill>
                <a:effectLst/>
                <a:latin typeface="BlinkMacSystemFont"/>
              </a:rPr>
              <a:t>Kolterer</a:t>
            </a:r>
            <a:r>
              <a:rPr lang="en-US" b="0" i="0">
                <a:solidFill>
                  <a:srgbClr val="212121"/>
                </a:solidFill>
                <a:effectLst/>
                <a:latin typeface="BlinkMacSystemFont"/>
              </a:rPr>
              <a:t>, S., </a:t>
            </a:r>
            <a:r>
              <a:rPr lang="en-US" b="0" i="0" err="1">
                <a:solidFill>
                  <a:srgbClr val="212121"/>
                </a:solidFill>
                <a:effectLst/>
                <a:latin typeface="BlinkMacSystemFont"/>
              </a:rPr>
              <a:t>Rath</a:t>
            </a:r>
            <a:r>
              <a:rPr lang="en-US" b="0" i="0">
                <a:solidFill>
                  <a:srgbClr val="212121"/>
                </a:solidFill>
                <a:effectLst/>
                <a:latin typeface="BlinkMacSystemFont"/>
              </a:rPr>
              <a:t>, S., </a:t>
            </a:r>
            <a:r>
              <a:rPr lang="en-US" b="0" i="0" err="1">
                <a:solidFill>
                  <a:srgbClr val="212121"/>
                </a:solidFill>
                <a:effectLst/>
                <a:latin typeface="BlinkMacSystemFont"/>
              </a:rPr>
              <a:t>Maaser</a:t>
            </a:r>
            <a:r>
              <a:rPr lang="en-US" b="0" i="0">
                <a:solidFill>
                  <a:srgbClr val="212121"/>
                </a:solidFill>
                <a:effectLst/>
                <a:latin typeface="BlinkMacSystemFont"/>
              </a:rPr>
              <a:t>, C., &amp; </a:t>
            </a:r>
            <a:r>
              <a:rPr lang="en-US" b="0" i="0" err="1">
                <a:solidFill>
                  <a:srgbClr val="212121"/>
                </a:solidFill>
                <a:effectLst/>
                <a:latin typeface="BlinkMacSystemFont"/>
              </a:rPr>
              <a:t>Kucharzik</a:t>
            </a:r>
            <a:r>
              <a:rPr lang="en-US" b="0" i="0">
                <a:solidFill>
                  <a:srgbClr val="212121"/>
                </a:solidFill>
                <a:effectLst/>
                <a:latin typeface="BlinkMacSystemFont"/>
              </a:rPr>
              <a:t>, T. (2022). Transmural Response and Transmural Healing Defined by Intestinal Ultrasound: New Potential Therapeutic Targets?. </a:t>
            </a:r>
            <a:r>
              <a:rPr lang="en-US" b="0" i="1">
                <a:solidFill>
                  <a:srgbClr val="212121"/>
                </a:solidFill>
                <a:effectLst/>
                <a:latin typeface="BlinkMacSystemFont"/>
              </a:rPr>
              <a:t>Journal of Crohn's &amp; colitis</a:t>
            </a:r>
            <a:r>
              <a:rPr lang="en-US" b="0" i="0">
                <a:solidFill>
                  <a:srgbClr val="212121"/>
                </a:solidFill>
                <a:effectLst/>
                <a:latin typeface="BlinkMacSystemFont"/>
              </a:rPr>
              <a:t>, </a:t>
            </a:r>
            <a:r>
              <a:rPr lang="en-US" b="0" i="1">
                <a:solidFill>
                  <a:srgbClr val="212121"/>
                </a:solidFill>
                <a:effectLst/>
                <a:latin typeface="BlinkMacSystemFont"/>
              </a:rPr>
              <a:t>16</a:t>
            </a:r>
            <a:r>
              <a:rPr lang="en-US" b="0" i="0">
                <a:solidFill>
                  <a:srgbClr val="212121"/>
                </a:solidFill>
                <a:effectLst/>
                <a:latin typeface="BlinkMacSystemFont"/>
              </a:rPr>
              <a:t>(1), 57–67. https://doi.org/10.1093/ecco-jcc/jjab106.</a:t>
            </a:r>
          </a:p>
          <a:p>
            <a:pPr marL="114294" indent="-114294"/>
            <a:endParaRPr lang="en-US" b="0" i="0">
              <a:solidFill>
                <a:srgbClr val="212121"/>
              </a:solidFill>
              <a:effectLst/>
              <a:latin typeface="BlinkMacSystemFont"/>
            </a:endParaRPr>
          </a:p>
          <a:p>
            <a:pPr marL="114294" indent="-114294"/>
            <a:r>
              <a:rPr lang="en-US" b="0" i="0" err="1">
                <a:solidFill>
                  <a:srgbClr val="212121"/>
                </a:solidFill>
                <a:effectLst/>
                <a:latin typeface="BlinkMacSystemFont"/>
              </a:rPr>
              <a:t>Danese</a:t>
            </a:r>
            <a:r>
              <a:rPr lang="en-US" b="0" i="0">
                <a:solidFill>
                  <a:srgbClr val="212121"/>
                </a:solidFill>
                <a:effectLst/>
                <a:latin typeface="BlinkMacSystemFont"/>
              </a:rPr>
              <a:t>, S., </a:t>
            </a:r>
            <a:r>
              <a:rPr lang="en-US" b="0" i="0" err="1">
                <a:solidFill>
                  <a:srgbClr val="212121"/>
                </a:solidFill>
                <a:effectLst/>
                <a:latin typeface="BlinkMacSystemFont"/>
              </a:rPr>
              <a:t>Vermeire</a:t>
            </a:r>
            <a:r>
              <a:rPr lang="en-US" b="0" i="0">
                <a:solidFill>
                  <a:srgbClr val="212121"/>
                </a:solidFill>
                <a:effectLst/>
                <a:latin typeface="BlinkMacSystemFont"/>
              </a:rPr>
              <a:t>, S., </a:t>
            </a:r>
            <a:r>
              <a:rPr lang="en-US" b="0" i="0" err="1">
                <a:solidFill>
                  <a:srgbClr val="212121"/>
                </a:solidFill>
                <a:effectLst/>
                <a:latin typeface="BlinkMacSystemFont"/>
              </a:rPr>
              <a:t>D'Haens</a:t>
            </a:r>
            <a:r>
              <a:rPr lang="en-US" b="0" i="0">
                <a:solidFill>
                  <a:srgbClr val="212121"/>
                </a:solidFill>
                <a:effectLst/>
                <a:latin typeface="BlinkMacSystemFont"/>
              </a:rPr>
              <a:t>, G., </a:t>
            </a:r>
            <a:r>
              <a:rPr lang="en-US" b="0" i="0" err="1">
                <a:solidFill>
                  <a:srgbClr val="212121"/>
                </a:solidFill>
                <a:effectLst/>
                <a:latin typeface="BlinkMacSystemFont"/>
              </a:rPr>
              <a:t>Panés</a:t>
            </a:r>
            <a:r>
              <a:rPr lang="en-US" b="0" i="0">
                <a:solidFill>
                  <a:srgbClr val="212121"/>
                </a:solidFill>
                <a:effectLst/>
                <a:latin typeface="BlinkMacSystemFont"/>
              </a:rPr>
              <a:t>, J., </a:t>
            </a:r>
            <a:r>
              <a:rPr lang="en-US" b="0" i="0" err="1">
                <a:solidFill>
                  <a:srgbClr val="212121"/>
                </a:solidFill>
                <a:effectLst/>
                <a:latin typeface="BlinkMacSystemFont"/>
              </a:rPr>
              <a:t>Dignass</a:t>
            </a:r>
            <a:r>
              <a:rPr lang="en-US" b="0" i="0">
                <a:solidFill>
                  <a:srgbClr val="212121"/>
                </a:solidFill>
                <a:effectLst/>
                <a:latin typeface="BlinkMacSystemFont"/>
              </a:rPr>
              <a:t>, A., </a:t>
            </a:r>
            <a:r>
              <a:rPr lang="en-US" b="0" i="0" err="1">
                <a:solidFill>
                  <a:srgbClr val="212121"/>
                </a:solidFill>
                <a:effectLst/>
                <a:latin typeface="BlinkMacSystemFont"/>
              </a:rPr>
              <a:t>Magro</a:t>
            </a:r>
            <a:r>
              <a:rPr lang="en-US" b="0" i="0">
                <a:solidFill>
                  <a:srgbClr val="212121"/>
                </a:solidFill>
                <a:effectLst/>
                <a:latin typeface="BlinkMacSystemFont"/>
              </a:rPr>
              <a:t>, F., </a:t>
            </a:r>
            <a:r>
              <a:rPr lang="en-US" b="0" i="0" err="1">
                <a:solidFill>
                  <a:srgbClr val="212121"/>
                </a:solidFill>
                <a:effectLst/>
                <a:latin typeface="BlinkMacSystemFont"/>
              </a:rPr>
              <a:t>Nazar</a:t>
            </a:r>
            <a:r>
              <a:rPr lang="en-US" b="0" i="0">
                <a:solidFill>
                  <a:srgbClr val="212121"/>
                </a:solidFill>
                <a:effectLst/>
                <a:latin typeface="BlinkMacSystemFont"/>
              </a:rPr>
              <a:t>, M., Le Bars, M., </a:t>
            </a:r>
            <a:r>
              <a:rPr lang="en-US" b="0" i="0" err="1">
                <a:solidFill>
                  <a:srgbClr val="212121"/>
                </a:solidFill>
                <a:effectLst/>
                <a:latin typeface="BlinkMacSystemFont"/>
              </a:rPr>
              <a:t>Lahaye</a:t>
            </a:r>
            <a:r>
              <a:rPr lang="en-US" b="0" i="0">
                <a:solidFill>
                  <a:srgbClr val="212121"/>
                </a:solidFill>
                <a:effectLst/>
                <a:latin typeface="BlinkMacSystemFont"/>
              </a:rPr>
              <a:t>, M., Ni, L., </a:t>
            </a:r>
            <a:r>
              <a:rPr lang="en-US" b="0" i="0" err="1">
                <a:solidFill>
                  <a:srgbClr val="212121"/>
                </a:solidFill>
                <a:effectLst/>
                <a:latin typeface="BlinkMacSystemFont"/>
              </a:rPr>
              <a:t>Bravata</a:t>
            </a:r>
            <a:r>
              <a:rPr lang="en-US" b="0" i="0">
                <a:solidFill>
                  <a:srgbClr val="212121"/>
                </a:solidFill>
                <a:effectLst/>
                <a:latin typeface="BlinkMacSystemFont"/>
              </a:rPr>
              <a:t>, I., </a:t>
            </a:r>
            <a:r>
              <a:rPr lang="en-US" b="0" i="0" err="1">
                <a:solidFill>
                  <a:srgbClr val="212121"/>
                </a:solidFill>
                <a:effectLst/>
                <a:latin typeface="BlinkMacSystemFont"/>
              </a:rPr>
              <a:t>Lavie</a:t>
            </a:r>
            <a:r>
              <a:rPr lang="en-US" b="0" i="0">
                <a:solidFill>
                  <a:srgbClr val="212121"/>
                </a:solidFill>
                <a:effectLst/>
                <a:latin typeface="BlinkMacSystemFont"/>
              </a:rPr>
              <a:t>, F., </a:t>
            </a:r>
            <a:r>
              <a:rPr lang="en-US" b="0" i="0" err="1">
                <a:solidFill>
                  <a:srgbClr val="212121"/>
                </a:solidFill>
                <a:effectLst/>
                <a:latin typeface="BlinkMacSystemFont"/>
              </a:rPr>
              <a:t>Daperno</a:t>
            </a:r>
            <a:r>
              <a:rPr lang="en-US" b="0" i="0">
                <a:solidFill>
                  <a:srgbClr val="212121"/>
                </a:solidFill>
                <a:effectLst/>
                <a:latin typeface="BlinkMacSystemFont"/>
              </a:rPr>
              <a:t>, M., </a:t>
            </a:r>
            <a:r>
              <a:rPr lang="en-US" b="0" i="0" err="1">
                <a:solidFill>
                  <a:srgbClr val="212121"/>
                </a:solidFill>
                <a:effectLst/>
                <a:latin typeface="BlinkMacSystemFont"/>
              </a:rPr>
              <a:t>Lukáš</a:t>
            </a:r>
            <a:r>
              <a:rPr lang="en-US" b="0" i="0">
                <a:solidFill>
                  <a:srgbClr val="212121"/>
                </a:solidFill>
                <a:effectLst/>
                <a:latin typeface="BlinkMacSystemFont"/>
              </a:rPr>
              <a:t>, M., </a:t>
            </a:r>
            <a:r>
              <a:rPr lang="en-US" b="0" i="0" err="1">
                <a:solidFill>
                  <a:srgbClr val="212121"/>
                </a:solidFill>
                <a:effectLst/>
                <a:latin typeface="BlinkMacSystemFont"/>
              </a:rPr>
              <a:t>Armuzzi</a:t>
            </a:r>
            <a:r>
              <a:rPr lang="en-US" b="0" i="0">
                <a:solidFill>
                  <a:srgbClr val="212121"/>
                </a:solidFill>
                <a:effectLst/>
                <a:latin typeface="BlinkMacSystemFont"/>
              </a:rPr>
              <a:t>, A., </a:t>
            </a:r>
            <a:r>
              <a:rPr lang="en-US" b="0" i="0" err="1">
                <a:solidFill>
                  <a:srgbClr val="212121"/>
                </a:solidFill>
                <a:effectLst/>
                <a:latin typeface="BlinkMacSystemFont"/>
              </a:rPr>
              <a:t>Löwenberg</a:t>
            </a:r>
            <a:r>
              <a:rPr lang="en-US" b="0" i="0">
                <a:solidFill>
                  <a:srgbClr val="212121"/>
                </a:solidFill>
                <a:effectLst/>
                <a:latin typeface="BlinkMacSystemFont"/>
              </a:rPr>
              <a:t>, M., Gaya, D. R., </a:t>
            </a:r>
            <a:r>
              <a:rPr lang="en-US" b="0" i="0" err="1">
                <a:solidFill>
                  <a:srgbClr val="212121"/>
                </a:solidFill>
                <a:effectLst/>
                <a:latin typeface="BlinkMacSystemFont"/>
              </a:rPr>
              <a:t>Peyrin-Biroulet</a:t>
            </a:r>
            <a:r>
              <a:rPr lang="en-US" b="0" i="0">
                <a:solidFill>
                  <a:srgbClr val="212121"/>
                </a:solidFill>
                <a:effectLst/>
                <a:latin typeface="BlinkMacSystemFont"/>
              </a:rPr>
              <a:t>, L., &amp; STARDUST study group (2022). Treat to target versus standard of care for patients with Crohn's disease treated with </a:t>
            </a:r>
            <a:r>
              <a:rPr lang="en-US" b="0" i="0" err="1">
                <a:solidFill>
                  <a:srgbClr val="212121"/>
                </a:solidFill>
                <a:effectLst/>
                <a:latin typeface="BlinkMacSystemFont"/>
              </a:rPr>
              <a:t>ustekinumab</a:t>
            </a:r>
            <a:r>
              <a:rPr lang="en-US" b="0" i="0">
                <a:solidFill>
                  <a:srgbClr val="212121"/>
                </a:solidFill>
                <a:effectLst/>
                <a:latin typeface="BlinkMacSystemFont"/>
              </a:rPr>
              <a:t> (STARDUST): an open-label, </a:t>
            </a:r>
            <a:r>
              <a:rPr lang="en-US" b="0" i="0" err="1">
                <a:solidFill>
                  <a:srgbClr val="212121"/>
                </a:solidFill>
                <a:effectLst/>
                <a:latin typeface="BlinkMacSystemFont"/>
              </a:rPr>
              <a:t>multicentre</a:t>
            </a:r>
            <a:r>
              <a:rPr lang="en-US" b="0" i="0">
                <a:solidFill>
                  <a:srgbClr val="212121"/>
                </a:solidFill>
                <a:effectLst/>
                <a:latin typeface="BlinkMacSystemFont"/>
              </a:rPr>
              <a:t>, </a:t>
            </a:r>
            <a:r>
              <a:rPr lang="en-US" b="0" i="0" err="1">
                <a:solidFill>
                  <a:srgbClr val="212121"/>
                </a:solidFill>
                <a:effectLst/>
                <a:latin typeface="BlinkMacSystemFont"/>
              </a:rPr>
              <a:t>randomised</a:t>
            </a:r>
            <a:r>
              <a:rPr lang="en-US" b="0" i="0">
                <a:solidFill>
                  <a:srgbClr val="212121"/>
                </a:solidFill>
                <a:effectLst/>
                <a:latin typeface="BlinkMacSystemFont"/>
              </a:rPr>
              <a:t> phase 3b trial. </a:t>
            </a:r>
            <a:r>
              <a:rPr lang="en-US" b="0" i="1">
                <a:solidFill>
                  <a:srgbClr val="212121"/>
                </a:solidFill>
                <a:effectLst/>
                <a:latin typeface="BlinkMacSystemFont"/>
              </a:rPr>
              <a:t>The lancet. Gastroenterology &amp; hepatology</a:t>
            </a:r>
            <a:r>
              <a:rPr lang="en-US" b="0" i="0">
                <a:solidFill>
                  <a:srgbClr val="212121"/>
                </a:solidFill>
                <a:effectLst/>
                <a:latin typeface="BlinkMacSystemFont"/>
              </a:rPr>
              <a:t>, </a:t>
            </a:r>
            <a:r>
              <a:rPr lang="en-US" b="0" i="1">
                <a:solidFill>
                  <a:srgbClr val="212121"/>
                </a:solidFill>
                <a:effectLst/>
                <a:latin typeface="BlinkMacSystemFont"/>
              </a:rPr>
              <a:t>7</a:t>
            </a:r>
            <a:r>
              <a:rPr lang="en-US" b="0" i="0">
                <a:solidFill>
                  <a:srgbClr val="212121"/>
                </a:solidFill>
                <a:effectLst/>
                <a:latin typeface="BlinkMacSystemFont"/>
              </a:rPr>
              <a:t>(4), 294–306. https://doi.org/10.1016/S2468-1253(21)00474-X</a:t>
            </a:r>
            <a:endParaRPr lang="en-US"/>
          </a:p>
          <a:p>
            <a:pPr marL="114294" indent="-114294"/>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60782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0" fontAlgn="base" latinLnBrk="0" hangingPunct="0">
              <a:lnSpc>
                <a:spcPct val="90000"/>
              </a:lnSpc>
              <a:spcBef>
                <a:spcPts val="1000"/>
              </a:spcBef>
              <a:spcAft>
                <a:spcPct val="0"/>
              </a:spcAft>
              <a:buClrTx/>
              <a:buSzTx/>
              <a:buNone/>
              <a:tabLst/>
              <a:defRPr/>
            </a:pPr>
            <a:r>
              <a:rPr lang="en-US" b="0" i="0">
                <a:solidFill>
                  <a:srgbClr val="212121"/>
                </a:solidFill>
                <a:effectLst/>
                <a:latin typeface="BlinkMacSystemFont"/>
              </a:rPr>
              <a:t>Taylor, S. A., Mallett, S., Bhatnagar, G., Morris, S., Quinn, L., </a:t>
            </a:r>
            <a:r>
              <a:rPr lang="en-US" b="0" i="0" err="1">
                <a:solidFill>
                  <a:srgbClr val="212121"/>
                </a:solidFill>
                <a:effectLst/>
                <a:latin typeface="BlinkMacSystemFont"/>
              </a:rPr>
              <a:t>Tomini</a:t>
            </a:r>
            <a:r>
              <a:rPr lang="en-US" b="0" i="0">
                <a:solidFill>
                  <a:srgbClr val="212121"/>
                </a:solidFill>
                <a:effectLst/>
                <a:latin typeface="BlinkMacSystemFont"/>
              </a:rPr>
              <a:t>, F., Miles, A., Baldwin-Cleland, R., Bloom, S., Gupta, A., Hamlin, P. J., Hart, A. L., Higginson, A., Jacobs, I., McCartney, S., Murray, C. D., Plumb, A. A., Pollok, R. C., Rodriguez-Justo, M., Shabir, Z., … Halligan, S. (2019). Magnetic resonance </a:t>
            </a:r>
            <a:r>
              <a:rPr lang="en-US" b="0" i="0" err="1">
                <a:solidFill>
                  <a:srgbClr val="212121"/>
                </a:solidFill>
                <a:effectLst/>
                <a:latin typeface="BlinkMacSystemFont"/>
              </a:rPr>
              <a:t>enterography</a:t>
            </a:r>
            <a:r>
              <a:rPr lang="en-US" b="0" i="0">
                <a:solidFill>
                  <a:srgbClr val="212121"/>
                </a:solidFill>
                <a:effectLst/>
                <a:latin typeface="BlinkMacSystemFont"/>
              </a:rPr>
              <a:t> compared with ultrasonography in newly diagnosed and relapsing Crohn's disease patients: the METRIC diagnostic accuracy study. </a:t>
            </a:r>
            <a:r>
              <a:rPr lang="en-US" b="0" i="1">
                <a:solidFill>
                  <a:srgbClr val="212121"/>
                </a:solidFill>
                <a:effectLst/>
                <a:latin typeface="BlinkMacSystemFont"/>
              </a:rPr>
              <a:t>Health technology assessment (Winchester, England)</a:t>
            </a:r>
            <a:r>
              <a:rPr lang="en-US" b="0" i="0">
                <a:solidFill>
                  <a:srgbClr val="212121"/>
                </a:solidFill>
                <a:effectLst/>
                <a:latin typeface="BlinkMacSystemFont"/>
              </a:rPr>
              <a:t>, </a:t>
            </a:r>
            <a:r>
              <a:rPr lang="en-US" b="0" i="1">
                <a:solidFill>
                  <a:srgbClr val="212121"/>
                </a:solidFill>
                <a:effectLst/>
                <a:latin typeface="BlinkMacSystemFont"/>
              </a:rPr>
              <a:t>23</a:t>
            </a:r>
            <a:r>
              <a:rPr lang="en-US" b="0" i="0">
                <a:solidFill>
                  <a:srgbClr val="212121"/>
                </a:solidFill>
                <a:effectLst/>
                <a:latin typeface="BlinkMacSystemFont"/>
              </a:rPr>
              <a:t>(42), 1–162. https://doi.org/10.3310/hta23420</a:t>
            </a:r>
            <a:endParaRPr lang="en-NZ"/>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68260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b="0" i="0" err="1">
                <a:solidFill>
                  <a:srgbClr val="222222"/>
                </a:solidFill>
                <a:effectLst/>
                <a:latin typeface="Arial" panose="020B0604020202020204" pitchFamily="34" charset="0"/>
              </a:rPr>
              <a:t>Allocca</a:t>
            </a:r>
            <a:r>
              <a:rPr lang="en-IN" b="0" i="0">
                <a:solidFill>
                  <a:srgbClr val="222222"/>
                </a:solidFill>
                <a:effectLst/>
                <a:latin typeface="Arial" panose="020B0604020202020204" pitchFamily="34" charset="0"/>
              </a:rPr>
              <a:t>, M., et al. (2018). </a:t>
            </a:r>
            <a:r>
              <a:rPr lang="en-IN" b="0" i="1">
                <a:solidFill>
                  <a:srgbClr val="222222"/>
                </a:solidFill>
                <a:effectLst/>
                <a:latin typeface="Arial" panose="020B0604020202020204" pitchFamily="34" charset="0"/>
              </a:rPr>
              <a:t>Journal of Crohn's and Colitis</a:t>
            </a:r>
            <a:r>
              <a:rPr lang="en-IN" b="0" i="0">
                <a:solidFill>
                  <a:srgbClr val="222222"/>
                </a:solidFill>
                <a:effectLst/>
                <a:latin typeface="Arial" panose="020B0604020202020204" pitchFamily="34" charset="0"/>
              </a:rPr>
              <a:t>, </a:t>
            </a:r>
            <a:r>
              <a:rPr lang="en-IN" b="0" i="1">
                <a:solidFill>
                  <a:srgbClr val="222222"/>
                </a:solidFill>
                <a:effectLst/>
                <a:latin typeface="Arial" panose="020B0604020202020204" pitchFamily="34" charset="0"/>
              </a:rPr>
              <a:t>12</a:t>
            </a:r>
            <a:r>
              <a:rPr lang="en-IN" b="0" i="0">
                <a:solidFill>
                  <a:srgbClr val="222222"/>
                </a:solidFill>
                <a:effectLst/>
                <a:latin typeface="Arial" panose="020B0604020202020204" pitchFamily="34" charset="0"/>
              </a:rPr>
              <a:t>(11), 1280-1287.</a:t>
            </a:r>
            <a:endParaRPr lang="en-IN"/>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166791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0" fontAlgn="base" latinLnBrk="0" hangingPunct="0">
              <a:lnSpc>
                <a:spcPct val="90000"/>
              </a:lnSpc>
              <a:spcBef>
                <a:spcPts val="1000"/>
              </a:spcBef>
              <a:spcAft>
                <a:spcPct val="0"/>
              </a:spcAft>
              <a:buClrTx/>
              <a:buSzTx/>
              <a:buFont typeface="Arial" pitchFamily="34" charset="0"/>
              <a:buNone/>
              <a:tabLst/>
              <a:defRPr/>
            </a:pPr>
            <a:r>
              <a:rPr lang="en-US" b="0" i="0" err="1">
                <a:solidFill>
                  <a:srgbClr val="212121"/>
                </a:solidFill>
                <a:effectLst/>
                <a:latin typeface="BlinkMacSystemFont"/>
              </a:rPr>
              <a:t>Kucharzik</a:t>
            </a:r>
            <a:r>
              <a:rPr lang="en-US" b="0" i="0">
                <a:solidFill>
                  <a:srgbClr val="212121"/>
                </a:solidFill>
                <a:effectLst/>
                <a:latin typeface="BlinkMacSystemFont"/>
              </a:rPr>
              <a:t>, T., Wittig, B. M., </a:t>
            </a:r>
            <a:r>
              <a:rPr lang="en-US" b="0" i="0" err="1">
                <a:solidFill>
                  <a:srgbClr val="212121"/>
                </a:solidFill>
                <a:effectLst/>
                <a:latin typeface="BlinkMacSystemFont"/>
              </a:rPr>
              <a:t>Helwig</a:t>
            </a:r>
            <a:r>
              <a:rPr lang="en-US" b="0" i="0">
                <a:solidFill>
                  <a:srgbClr val="212121"/>
                </a:solidFill>
                <a:effectLst/>
                <a:latin typeface="BlinkMacSystemFont"/>
              </a:rPr>
              <a:t>, U., </a:t>
            </a:r>
            <a:r>
              <a:rPr lang="en-US" b="0" i="0" err="1">
                <a:solidFill>
                  <a:srgbClr val="212121"/>
                </a:solidFill>
                <a:effectLst/>
                <a:latin typeface="BlinkMacSystemFont"/>
              </a:rPr>
              <a:t>Börner</a:t>
            </a:r>
            <a:r>
              <a:rPr lang="en-US" b="0" i="0">
                <a:solidFill>
                  <a:srgbClr val="212121"/>
                </a:solidFill>
                <a:effectLst/>
                <a:latin typeface="BlinkMacSystemFont"/>
              </a:rPr>
              <a:t>, N., </a:t>
            </a:r>
            <a:r>
              <a:rPr lang="en-US" b="0" i="0" err="1">
                <a:solidFill>
                  <a:srgbClr val="212121"/>
                </a:solidFill>
                <a:effectLst/>
                <a:latin typeface="BlinkMacSystemFont"/>
              </a:rPr>
              <a:t>Rössler</a:t>
            </a:r>
            <a:r>
              <a:rPr lang="en-US" b="0" i="0">
                <a:solidFill>
                  <a:srgbClr val="212121"/>
                </a:solidFill>
                <a:effectLst/>
                <a:latin typeface="BlinkMacSystemFont"/>
              </a:rPr>
              <a:t>, A., </a:t>
            </a:r>
            <a:r>
              <a:rPr lang="en-US" b="0" i="0" err="1">
                <a:solidFill>
                  <a:srgbClr val="212121"/>
                </a:solidFill>
                <a:effectLst/>
                <a:latin typeface="BlinkMacSystemFont"/>
              </a:rPr>
              <a:t>Rath</a:t>
            </a:r>
            <a:r>
              <a:rPr lang="en-US" b="0" i="0">
                <a:solidFill>
                  <a:srgbClr val="212121"/>
                </a:solidFill>
                <a:effectLst/>
                <a:latin typeface="BlinkMacSystemFont"/>
              </a:rPr>
              <a:t>, S., </a:t>
            </a:r>
            <a:r>
              <a:rPr lang="en-US" b="0" i="0" err="1">
                <a:solidFill>
                  <a:srgbClr val="212121"/>
                </a:solidFill>
                <a:effectLst/>
                <a:latin typeface="BlinkMacSystemFont"/>
              </a:rPr>
              <a:t>Maaser</a:t>
            </a:r>
            <a:r>
              <a:rPr lang="en-US" b="0" i="0">
                <a:solidFill>
                  <a:srgbClr val="212121"/>
                </a:solidFill>
                <a:effectLst/>
                <a:latin typeface="BlinkMacSystemFont"/>
              </a:rPr>
              <a:t>, C., &amp; TRUST study group (2017). Use of Intestinal Ultrasound to Monitor Crohn's Disease Activity. </a:t>
            </a:r>
            <a:r>
              <a:rPr lang="en-US" b="0" i="1">
                <a:solidFill>
                  <a:srgbClr val="212121"/>
                </a:solidFill>
                <a:effectLst/>
                <a:latin typeface="BlinkMacSystemFont"/>
              </a:rPr>
              <a:t>Clinical gastroenterology and hepatology : the official clinical practice journal of the American Gastroenterological Association</a:t>
            </a:r>
            <a:r>
              <a:rPr lang="en-US" b="0" i="0">
                <a:solidFill>
                  <a:srgbClr val="212121"/>
                </a:solidFill>
                <a:effectLst/>
                <a:latin typeface="BlinkMacSystemFont"/>
              </a:rPr>
              <a:t>, </a:t>
            </a:r>
            <a:r>
              <a:rPr lang="en-US" b="0" i="1">
                <a:solidFill>
                  <a:srgbClr val="212121"/>
                </a:solidFill>
                <a:effectLst/>
                <a:latin typeface="BlinkMacSystemFont"/>
              </a:rPr>
              <a:t>15</a:t>
            </a:r>
            <a:r>
              <a:rPr lang="en-US" b="0" i="0">
                <a:solidFill>
                  <a:srgbClr val="212121"/>
                </a:solidFill>
                <a:effectLst/>
                <a:latin typeface="BlinkMacSystemFont"/>
              </a:rPr>
              <a:t>(4), 535–542.e2. https://doi.org/10.1016/j.cgh.2016.10.040</a:t>
            </a:r>
            <a:endParaRPr lang="en-NZ"/>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60384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0" fontAlgn="base" latinLnBrk="0" hangingPunct="0">
              <a:lnSpc>
                <a:spcPct val="90000"/>
              </a:lnSpc>
              <a:spcBef>
                <a:spcPts val="1000"/>
              </a:spcBef>
              <a:spcAft>
                <a:spcPct val="0"/>
              </a:spcAft>
              <a:buClrTx/>
              <a:buSzTx/>
              <a:buFont typeface="Arial" pitchFamily="34" charset="0"/>
              <a:buNone/>
              <a:tabLst/>
              <a:defRPr/>
            </a:pPr>
            <a:r>
              <a:rPr lang="en-US" b="0" i="0" err="1">
                <a:solidFill>
                  <a:srgbClr val="212121"/>
                </a:solidFill>
                <a:effectLst/>
                <a:latin typeface="BlinkMacSystemFont"/>
              </a:rPr>
              <a:t>Maaser</a:t>
            </a:r>
            <a:r>
              <a:rPr lang="en-US" b="0" i="0">
                <a:solidFill>
                  <a:srgbClr val="212121"/>
                </a:solidFill>
                <a:effectLst/>
                <a:latin typeface="BlinkMacSystemFont"/>
              </a:rPr>
              <a:t>, C., Petersen, F., </a:t>
            </a:r>
            <a:r>
              <a:rPr lang="en-US" b="0" i="0" err="1">
                <a:solidFill>
                  <a:srgbClr val="212121"/>
                </a:solidFill>
                <a:effectLst/>
                <a:latin typeface="BlinkMacSystemFont"/>
              </a:rPr>
              <a:t>Helwig</a:t>
            </a:r>
            <a:r>
              <a:rPr lang="en-US" b="0" i="0">
                <a:solidFill>
                  <a:srgbClr val="212121"/>
                </a:solidFill>
                <a:effectLst/>
                <a:latin typeface="BlinkMacSystemFont"/>
              </a:rPr>
              <a:t>, U., Fischer, I., Roessler, A., </a:t>
            </a:r>
            <a:r>
              <a:rPr lang="en-US" b="0" i="0" err="1">
                <a:solidFill>
                  <a:srgbClr val="212121"/>
                </a:solidFill>
                <a:effectLst/>
                <a:latin typeface="BlinkMacSystemFont"/>
              </a:rPr>
              <a:t>Rath</a:t>
            </a:r>
            <a:r>
              <a:rPr lang="en-US" b="0" i="0">
                <a:solidFill>
                  <a:srgbClr val="212121"/>
                </a:solidFill>
                <a:effectLst/>
                <a:latin typeface="BlinkMacSystemFont"/>
              </a:rPr>
              <a:t>, S., Lang, D., </a:t>
            </a:r>
            <a:r>
              <a:rPr lang="en-US" b="0" i="0" err="1">
                <a:solidFill>
                  <a:srgbClr val="212121"/>
                </a:solidFill>
                <a:effectLst/>
                <a:latin typeface="BlinkMacSystemFont"/>
              </a:rPr>
              <a:t>Kucharzik</a:t>
            </a:r>
            <a:r>
              <a:rPr lang="en-US" b="0" i="0">
                <a:solidFill>
                  <a:srgbClr val="212121"/>
                </a:solidFill>
                <a:effectLst/>
                <a:latin typeface="BlinkMacSystemFont"/>
              </a:rPr>
              <a:t>, T., German IBD Study Group and the TRUST&amp;UC study group, &amp; German IBD Study Group and TRUST&amp;UC study group (2020). Intestinal ultrasound for monitoring therapeutic response in patients with ulcerative colitis: results from the TRUST&amp;UC study. </a:t>
            </a:r>
            <a:r>
              <a:rPr lang="en-US" b="0" i="1">
                <a:solidFill>
                  <a:srgbClr val="212121"/>
                </a:solidFill>
                <a:effectLst/>
                <a:latin typeface="BlinkMacSystemFont"/>
              </a:rPr>
              <a:t>Gut</a:t>
            </a:r>
            <a:r>
              <a:rPr lang="en-US" b="0" i="0">
                <a:solidFill>
                  <a:srgbClr val="212121"/>
                </a:solidFill>
                <a:effectLst/>
                <a:latin typeface="BlinkMacSystemFont"/>
              </a:rPr>
              <a:t>, </a:t>
            </a:r>
            <a:r>
              <a:rPr lang="en-US" b="0" i="1">
                <a:solidFill>
                  <a:srgbClr val="212121"/>
                </a:solidFill>
                <a:effectLst/>
                <a:latin typeface="BlinkMacSystemFont"/>
              </a:rPr>
              <a:t>69</a:t>
            </a:r>
            <a:r>
              <a:rPr lang="en-US" b="0" i="0">
                <a:solidFill>
                  <a:srgbClr val="212121"/>
                </a:solidFill>
                <a:effectLst/>
                <a:latin typeface="BlinkMacSystemFont"/>
              </a:rPr>
              <a:t>(9), 1629–1636. https://doi.org/10.1136/gutjnl-2019-319451</a:t>
            </a:r>
            <a:endParaRPr lang="en-NZ"/>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11:21 AM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95250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A86F9C-FE36-0642-9A6D-BE86C8FC28A9}"/>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pic>
        <p:nvPicPr>
          <p:cNvPr id="2" name="Picture 1">
            <a:extLst>
              <a:ext uri="{FF2B5EF4-FFF2-40B4-BE49-F238E27FC236}">
                <a16:creationId xmlns:a16="http://schemas.microsoft.com/office/drawing/2014/main" id="{29E344A4-D2F7-0187-A7E5-E56EFF7F0B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825" y="726669"/>
            <a:ext cx="4689819" cy="2405036"/>
          </a:xfrm>
          <a:prstGeom prst="rect">
            <a:avLst/>
          </a:prstGeom>
        </p:spPr>
      </p:pic>
    </p:spTree>
    <p:extLst>
      <p:ext uri="{BB962C8B-B14F-4D97-AF65-F5344CB8AC3E}">
        <p14:creationId xmlns:p14="http://schemas.microsoft.com/office/powerpoint/2010/main" val="21846716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Art_Immunology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447556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1"/>
            <a:ext cx="12192000" cy="1367189"/>
          </a:xfrm>
          <a:prstGeom prst="rect">
            <a:avLst/>
          </a:prstGeom>
          <a:solidFill>
            <a:srgbClr val="FFFFFF"/>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605367" y="1835520"/>
            <a:ext cx="10981267" cy="161544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55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
        <p:nvSpPr>
          <p:cNvPr id="6" name="Text Placeholder 5"/>
          <p:cNvSpPr>
            <a:spLocks noGrp="1"/>
          </p:cNvSpPr>
          <p:nvPr>
            <p:ph type="body" sz="quarter" idx="10"/>
          </p:nvPr>
        </p:nvSpPr>
        <p:spPr>
          <a:xfrm>
            <a:off x="605367" y="3781794"/>
            <a:ext cx="8576108" cy="533958"/>
          </a:xfrm>
        </p:spPr>
        <p:txBody>
          <a:bodyPr/>
          <a:lstStyle>
            <a:lvl1pPr marL="0" indent="0">
              <a:spcBef>
                <a:spcPts val="0"/>
              </a:spcBef>
              <a:buNone/>
              <a:defRPr sz="2917">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605367" y="4523564"/>
            <a:ext cx="8576108" cy="1309445"/>
          </a:xfrm>
        </p:spPr>
        <p:txBody>
          <a:bodyPr/>
          <a:lstStyle>
            <a:lvl1pPr marL="0" marR="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sz="1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Name</a:t>
            </a:r>
          </a:p>
          <a:p>
            <a:pPr marL="0" marR="0" lvl="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a:t>Title</a:t>
            </a:r>
            <a:br>
              <a:rPr lang="en-US"/>
            </a:br>
            <a:r>
              <a:rPr lang="en-US"/>
              <a:t>Date</a:t>
            </a:r>
          </a:p>
        </p:txBody>
      </p:sp>
      <p:pic>
        <p:nvPicPr>
          <p:cNvPr id="8" name="Picture 7">
            <a:extLst>
              <a:ext uri="{FF2B5EF4-FFF2-40B4-BE49-F238E27FC236}">
                <a16:creationId xmlns:a16="http://schemas.microsoft.com/office/drawing/2014/main" id="{77B7A3BA-41AF-D640-91A7-E976056FF4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3947" y="91035"/>
            <a:ext cx="3623398" cy="1462534"/>
          </a:xfrm>
          <a:prstGeom prst="rect">
            <a:avLst/>
          </a:prstGeom>
        </p:spPr>
      </p:pic>
    </p:spTree>
    <p:extLst>
      <p:ext uri="{BB962C8B-B14F-4D97-AF65-F5344CB8AC3E}">
        <p14:creationId xmlns:p14="http://schemas.microsoft.com/office/powerpoint/2010/main" val="8919887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blue with micr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pic>
        <p:nvPicPr>
          <p:cNvPr id="3" name="Picture 2">
            <a:extLst>
              <a:ext uri="{FF2B5EF4-FFF2-40B4-BE49-F238E27FC236}">
                <a16:creationId xmlns:a16="http://schemas.microsoft.com/office/drawing/2014/main" id="{938B684D-3E68-0482-C19E-DDE1935FB9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0525" y="370347"/>
            <a:ext cx="4645636" cy="2382378"/>
          </a:xfrm>
          <a:prstGeom prst="rect">
            <a:avLst/>
          </a:prstGeom>
        </p:spPr>
      </p:pic>
    </p:spTree>
    <p:extLst>
      <p:ext uri="{BB962C8B-B14F-4D97-AF65-F5344CB8AC3E}">
        <p14:creationId xmlns:p14="http://schemas.microsoft.com/office/powerpoint/2010/main" val="25615214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blue with micro">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pic>
        <p:nvPicPr>
          <p:cNvPr id="3" name="Picture 2">
            <a:extLst>
              <a:ext uri="{FF2B5EF4-FFF2-40B4-BE49-F238E27FC236}">
                <a16:creationId xmlns:a16="http://schemas.microsoft.com/office/drawing/2014/main" id="{E7E99CA3-F4BB-7C18-9F9B-D2B32F2313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80744" y="351297"/>
            <a:ext cx="4830513" cy="2477187"/>
          </a:xfrm>
          <a:prstGeom prst="rect">
            <a:avLst/>
          </a:prstGeom>
        </p:spPr>
      </p:pic>
    </p:spTree>
    <p:extLst>
      <p:ext uri="{BB962C8B-B14F-4D97-AF65-F5344CB8AC3E}">
        <p14:creationId xmlns:p14="http://schemas.microsoft.com/office/powerpoint/2010/main" val="13824071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rtwork">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5039433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9765176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255733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20834934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1516691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7387839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E03917-18A7-4044-9D0E-7471890AD18F}"/>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97787671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6800284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95748709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7940543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10270609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2595286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01928" y="2427290"/>
            <a:ext cx="10984706" cy="3455298"/>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8"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1"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605367" y="1713179"/>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Tree>
    <p:extLst>
      <p:ext uri="{BB962C8B-B14F-4D97-AF65-F5344CB8AC3E}">
        <p14:creationId xmlns:p14="http://schemas.microsoft.com/office/powerpoint/2010/main" val="36209518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67" y="1713179"/>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15"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6"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59434324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182" y="1712916"/>
            <a:ext cx="5405918"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6185647" y="1712914"/>
            <a:ext cx="5401733" cy="4169675"/>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4070803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4338918" y="1684692"/>
            <a:ext cx="7247715" cy="4197897"/>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500">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601928" y="1712916"/>
            <a:ext cx="351287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20"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7225524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84900" y="1712916"/>
            <a:ext cx="540173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1" name="Content Placeholder 11"/>
          <p:cNvSpPr>
            <a:spLocks noGrp="1"/>
          </p:cNvSpPr>
          <p:nvPr>
            <p:ph sz="quarter" idx="15" hasCustomPrompt="1"/>
          </p:nvPr>
        </p:nvSpPr>
        <p:spPr>
          <a:xfrm>
            <a:off x="601928" y="1712914"/>
            <a:ext cx="540517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546102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BFA046-EF56-8546-985A-BFAD9D108440}"/>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9310493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4341285"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609727"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8072840"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728719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604750" y="1680827"/>
            <a:ext cx="3508199" cy="433917"/>
          </a:xfrm>
          <a:solidFill>
            <a:srgbClr val="FFFFFF"/>
          </a:solidFill>
        </p:spPr>
        <p:txBody>
          <a:bodyPr anchor="ctr"/>
          <a:lstStyle>
            <a:lvl1pPr marL="91278" indent="0">
              <a:buNone/>
              <a:defRPr sz="1667" b="1">
                <a:solidFill>
                  <a:schemeClr val="accent2"/>
                </a:solidFill>
              </a:defRPr>
            </a:lvl1pPr>
          </a:lstStyle>
          <a:p>
            <a:pPr lvl="0"/>
            <a:r>
              <a:rPr lang="en-US"/>
              <a:t>Edit Master text styles</a:t>
            </a:r>
          </a:p>
        </p:txBody>
      </p:sp>
      <p:sp>
        <p:nvSpPr>
          <p:cNvPr id="19" name="Text Placeholder 8"/>
          <p:cNvSpPr>
            <a:spLocks noGrp="1"/>
          </p:cNvSpPr>
          <p:nvPr>
            <p:ph type="body" sz="quarter" idx="23"/>
          </p:nvPr>
        </p:nvSpPr>
        <p:spPr>
          <a:xfrm>
            <a:off x="4344117" y="1680827"/>
            <a:ext cx="3508199" cy="433917"/>
          </a:xfrm>
          <a:solidFill>
            <a:srgbClr val="FFFFFF"/>
          </a:solidFill>
        </p:spPr>
        <p:txBody>
          <a:bodyPr anchor="ctr"/>
          <a:lstStyle>
            <a:lvl1pPr marL="91278" indent="0">
              <a:buNone/>
              <a:defRPr sz="1667" b="1">
                <a:solidFill>
                  <a:schemeClr val="accent3"/>
                </a:solidFill>
              </a:defRPr>
            </a:lvl1pPr>
          </a:lstStyle>
          <a:p>
            <a:pPr lvl="0"/>
            <a:r>
              <a:rPr lang="en-US"/>
              <a:t>Edit Master text styles</a:t>
            </a:r>
          </a:p>
        </p:txBody>
      </p:sp>
      <p:sp>
        <p:nvSpPr>
          <p:cNvPr id="20" name="Text Placeholder 8"/>
          <p:cNvSpPr>
            <a:spLocks noGrp="1"/>
          </p:cNvSpPr>
          <p:nvPr>
            <p:ph type="body" sz="quarter" idx="24"/>
          </p:nvPr>
        </p:nvSpPr>
        <p:spPr>
          <a:xfrm>
            <a:off x="8073405" y="1680827"/>
            <a:ext cx="3517625" cy="433917"/>
          </a:xfrm>
          <a:solidFill>
            <a:srgbClr val="FFFFFF"/>
          </a:solidFill>
        </p:spPr>
        <p:txBody>
          <a:bodyPr anchor="ctr"/>
          <a:lstStyle>
            <a:lvl1pPr marL="91278" indent="0">
              <a:buNone/>
              <a:defRPr sz="1667" b="1">
                <a:solidFill>
                  <a:schemeClr val="accent1"/>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21" name="Text Placeholder 4"/>
          <p:cNvSpPr>
            <a:spLocks noGrp="1"/>
          </p:cNvSpPr>
          <p:nvPr>
            <p:ph type="body" sz="quarter" idx="25"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4341285"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609727"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8072840"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38203777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3400659"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6200184"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8999710"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601134"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600605"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3382791"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6182699"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8982606"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600605"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3382791"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6182699"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8982606"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Tree>
    <p:extLst>
      <p:ext uri="{BB962C8B-B14F-4D97-AF65-F5344CB8AC3E}">
        <p14:creationId xmlns:p14="http://schemas.microsoft.com/office/powerpoint/2010/main" val="6945233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576610" y="559594"/>
            <a:ext cx="11038781" cy="5494073"/>
          </a:xfrm>
          <a:solidFill>
            <a:schemeClr val="bg1">
              <a:lumMod val="75000"/>
            </a:schemeClr>
          </a:solidFill>
        </p:spPr>
        <p:txBody>
          <a:bodyPr anchor="ctr" anchorCtr="0"/>
          <a:lstStyle>
            <a:lvl1pPr marL="0" indent="0" algn="ctr">
              <a:buNone/>
              <a:defRPr/>
            </a:lvl1pPr>
          </a:lstStyle>
          <a:p>
            <a:r>
              <a:rPr lang="en-US"/>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03500041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nchor="ctr"/>
          <a:lstStyle>
            <a:lvl1pPr marL="0" indent="0" algn="ctr">
              <a:buNone/>
              <a:defRPr>
                <a:latin typeface="Verdana" charset="0"/>
                <a:ea typeface="Verdana" charset="0"/>
                <a:cs typeface="Verdana" charset="0"/>
              </a:defRPr>
            </a:lvl1pPr>
          </a:lstStyle>
          <a:p>
            <a:r>
              <a:rPr lang="en-US"/>
              <a:t>Full Bleed Image</a:t>
            </a:r>
          </a:p>
          <a:p>
            <a:endParaRPr lang="en-US"/>
          </a:p>
          <a:p>
            <a:r>
              <a:rPr lang="en-US"/>
              <a:t>No Copy</a:t>
            </a:r>
          </a:p>
        </p:txBody>
      </p:sp>
      <p:sp>
        <p:nvSpPr>
          <p:cNvPr id="6" name="Text Placeholder 5"/>
          <p:cNvSpPr>
            <a:spLocks noGrp="1"/>
          </p:cNvSpPr>
          <p:nvPr>
            <p:ph type="body" sz="quarter" idx="10"/>
          </p:nvPr>
        </p:nvSpPr>
        <p:spPr>
          <a:xfrm>
            <a:off x="605370" y="5694564"/>
            <a:ext cx="10981265" cy="398263"/>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0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40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Edit Master text styles</a:t>
            </a:r>
          </a:p>
        </p:txBody>
      </p:sp>
      <p:sp>
        <p:nvSpPr>
          <p:cNvPr id="12" name="Text Placeholder 11"/>
          <p:cNvSpPr>
            <a:spLocks noGrp="1"/>
          </p:cNvSpPr>
          <p:nvPr>
            <p:ph type="body" sz="quarter" idx="12"/>
          </p:nvPr>
        </p:nvSpPr>
        <p:spPr>
          <a:xfrm>
            <a:off x="605370" y="6055668"/>
            <a:ext cx="10981265" cy="230832"/>
          </a:xfrm>
        </p:spPr>
        <p:txBody>
          <a:bodyPr wrap="square" anchor="b" anchorCtr="0">
            <a:spAutoFit/>
          </a:bodyPr>
          <a:lstStyle>
            <a:lvl1pPr algn="l">
              <a:lnSpc>
                <a:spcPct val="100000"/>
              </a:lnSpc>
              <a:spcBef>
                <a:spcPts val="0"/>
              </a:spcBef>
              <a:buNone/>
              <a:defRPr sz="1500">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103968090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Tree>
    <p:extLst>
      <p:ext uri="{BB962C8B-B14F-4D97-AF65-F5344CB8AC3E}">
        <p14:creationId xmlns:p14="http://schemas.microsoft.com/office/powerpoint/2010/main" val="32461306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7"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338143659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10"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13264925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5"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207201855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86AFE-7941-EB4C-A7F0-E65A479B86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260" y="2286724"/>
            <a:ext cx="5699480" cy="2300516"/>
          </a:xfrm>
          <a:prstGeom prst="rect">
            <a:avLst/>
          </a:prstGeom>
        </p:spPr>
      </p:pic>
    </p:spTree>
    <p:extLst>
      <p:ext uri="{BB962C8B-B14F-4D97-AF65-F5344CB8AC3E}">
        <p14:creationId xmlns:p14="http://schemas.microsoft.com/office/powerpoint/2010/main" val="64314167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F8F693-F413-C844-A4FD-80E8F924634C}"/>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81168362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4DFCB1-6701-1349-9F94-7029910072DD}" type="datetime1">
              <a:rPr lang="en-US" altLang="ja-JP" smtClean="0">
                <a:solidFill>
                  <a:prstClr val="black">
                    <a:tint val="75000"/>
                  </a:prstClr>
                </a:solidFill>
              </a:rPr>
              <a:t>2/1/2023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277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75093E-139D-5A40-8F07-86F2F90A36E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181051419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2076427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273464277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332600953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_Photo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300163928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863DCC-873D-DF40-988A-3C530C112BBD}"/>
              </a:ext>
            </a:extLst>
          </p:cNvPr>
          <p:cNvSpPr/>
          <p:nvPr userDrawn="1"/>
        </p:nvSpPr>
        <p:spPr bwMode="auto">
          <a:xfrm flipV="1">
            <a:off x="323517" y="4709968"/>
            <a:ext cx="11544969" cy="1285873"/>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13">
            <a:extLst>
              <a:ext uri="{FF2B5EF4-FFF2-40B4-BE49-F238E27FC236}">
                <a16:creationId xmlns:a16="http://schemas.microsoft.com/office/drawing/2014/main" id="{215FFC39-F052-D844-AD99-110D6F5E20A2}"/>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userDrawn="1">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userDrawn="1">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userDrawn="1">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userDrawn="1">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161133" y="4871293"/>
            <a:ext cx="3143078" cy="789063"/>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Tree>
    <p:extLst>
      <p:ext uri="{BB962C8B-B14F-4D97-AF65-F5344CB8AC3E}">
        <p14:creationId xmlns:p14="http://schemas.microsoft.com/office/powerpoint/2010/main" val="32646958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6072193-A59F-BC48-857E-9E04A2F74C49}"/>
              </a:ext>
            </a:extLst>
          </p:cNvPr>
          <p:cNvGrpSpPr/>
          <p:nvPr userDrawn="1"/>
        </p:nvGrpSpPr>
        <p:grpSpPr>
          <a:xfrm>
            <a:off x="323517" y="4709968"/>
            <a:ext cx="11544969" cy="1292895"/>
            <a:chOff x="386615" y="5651959"/>
            <a:chExt cx="13853963" cy="1551474"/>
          </a:xfrm>
        </p:grpSpPr>
        <p:sp>
          <p:nvSpPr>
            <p:cNvPr id="15" name="Rectangle 14">
              <a:extLst>
                <a:ext uri="{FF2B5EF4-FFF2-40B4-BE49-F238E27FC236}">
                  <a16:creationId xmlns:a16="http://schemas.microsoft.com/office/drawing/2014/main" id="{FFBB7F4F-2563-E447-8E59-0797928186EA}"/>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6" name="Rectangle 15">
              <a:extLst>
                <a:ext uri="{FF2B5EF4-FFF2-40B4-BE49-F238E27FC236}">
                  <a16:creationId xmlns:a16="http://schemas.microsoft.com/office/drawing/2014/main" id="{05B9C391-2B4E-4847-B493-AEDCE706911B}"/>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161133" y="4871293"/>
            <a:ext cx="3143078"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Tree>
    <p:extLst>
      <p:ext uri="{BB962C8B-B14F-4D97-AF65-F5344CB8AC3E}">
        <p14:creationId xmlns:p14="http://schemas.microsoft.com/office/powerpoint/2010/main" val="133825015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605520" y="4871293"/>
            <a:ext cx="2698691"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Leslie "Wren" </a:t>
            </a:r>
            <a:r>
              <a:rPr lang="en-US" sz="833" b="1" err="1">
                <a:latin typeface="Verdana" panose="020B0604030504040204" pitchFamily="34" charset="0"/>
                <a:ea typeface="Verdana" panose="020B0604030504040204" pitchFamily="34" charset="0"/>
                <a:cs typeface="Verdana" panose="020B0604030504040204" pitchFamily="34" charset="0"/>
              </a:rPr>
              <a:t>Vandever</a:t>
            </a:r>
            <a:r>
              <a:rPr lang="en-US" sz="833" b="1">
                <a:latin typeface="Verdana" panose="020B0604030504040204" pitchFamily="34" charset="0"/>
                <a:ea typeface="Verdana" panose="020B0604030504040204" pitchFamily="34" charset="0"/>
                <a:cs typeface="Verdana" panose="020B0604030504040204" pitchFamily="34" charset="0"/>
              </a:rPr>
              <a:t>, </a:t>
            </a:r>
            <a:r>
              <a:rPr lang="en-US" sz="833" b="1" i="1">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608462"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Tree>
    <p:extLst>
      <p:ext uri="{BB962C8B-B14F-4D97-AF65-F5344CB8AC3E}">
        <p14:creationId xmlns:p14="http://schemas.microsoft.com/office/powerpoint/2010/main" val="156148869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605520" y="4871293"/>
            <a:ext cx="2698691"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Rhonda Fenwick, </a:t>
            </a:r>
            <a:r>
              <a:rPr lang="en-US" sz="833" b="1" i="1">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608462"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833" b="0" i="0">
                <a:latin typeface="Verdana" panose="020B0604030504040204" pitchFamily="34" charset="0"/>
                <a:ea typeface="Verdana" panose="020B0604030504040204" pitchFamily="34" charset="0"/>
                <a:cs typeface="Verdana" panose="020B0604030504040204" pitchFamily="34" charset="0"/>
              </a:rPr>
            </a:br>
            <a:r>
              <a:rPr lang="en-US" sz="833" b="0" i="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Tree>
    <p:extLst>
      <p:ext uri="{BB962C8B-B14F-4D97-AF65-F5344CB8AC3E}">
        <p14:creationId xmlns:p14="http://schemas.microsoft.com/office/powerpoint/2010/main" val="216526520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hoto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6C35A3-D64C-7E42-92AA-628E11DDD1E3}"/>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pic>
        <p:nvPicPr>
          <p:cNvPr id="2" name="Picture 1">
            <a:extLst>
              <a:ext uri="{FF2B5EF4-FFF2-40B4-BE49-F238E27FC236}">
                <a16:creationId xmlns:a16="http://schemas.microsoft.com/office/drawing/2014/main" id="{FB02BD71-9585-8A3B-AE3B-86AC90C0D6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24251" y="618332"/>
            <a:ext cx="4611022" cy="2364627"/>
          </a:xfrm>
          <a:prstGeom prst="rect">
            <a:avLst/>
          </a:prstGeom>
        </p:spPr>
      </p:pic>
    </p:spTree>
    <p:extLst>
      <p:ext uri="{BB962C8B-B14F-4D97-AF65-F5344CB8AC3E}">
        <p14:creationId xmlns:p14="http://schemas.microsoft.com/office/powerpoint/2010/main" val="352213365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_Art_Immunology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700449" y="4871293"/>
            <a:ext cx="2603763"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Barbara, </a:t>
            </a:r>
            <a:r>
              <a:rPr lang="en-US" sz="833" b="1" i="1" err="1">
                <a:latin typeface="Verdana" panose="020B0604030504040204" pitchFamily="34" charset="0"/>
                <a:ea typeface="Verdana" panose="020B0604030504040204" pitchFamily="34" charset="0"/>
                <a:cs typeface="Verdana" panose="020B0604030504040204" pitchFamily="34" charset="0"/>
              </a:rPr>
              <a:t>Verbloemen</a:t>
            </a:r>
            <a:r>
              <a:rPr lang="en-US" sz="833" b="1">
                <a:latin typeface="Verdana" panose="020B0604030504040204" pitchFamily="34" charset="0"/>
                <a:ea typeface="Verdana" panose="020B0604030504040204" pitchFamily="34" charset="0"/>
                <a:cs typeface="Verdana" panose="020B0604030504040204" pitchFamily="34" charset="0"/>
              </a:rPr>
              <a:t> (to gloss over)</a:t>
            </a:r>
          </a:p>
          <a:p>
            <a:pPr algn="r"/>
            <a:r>
              <a:rPr lang="en-US" sz="833" b="0" i="0">
                <a:latin typeface="Verdana" panose="020B0604030504040204" pitchFamily="34" charset="0"/>
                <a:ea typeface="Verdana" panose="020B0604030504040204" pitchFamily="34" charset="0"/>
                <a:cs typeface="Verdana" panose="020B0604030504040204" pitchFamily="34" charset="0"/>
              </a:rPr>
              <a:t>Diagnosed with severe ulcerative colitis at age 18, Barbara tries to find peace of mind through painting and creating ceramics.</a:t>
            </a:r>
          </a:p>
        </p:txBody>
      </p:sp>
    </p:spTree>
    <p:extLst>
      <p:ext uri="{BB962C8B-B14F-4D97-AF65-F5344CB8AC3E}">
        <p14:creationId xmlns:p14="http://schemas.microsoft.com/office/powerpoint/2010/main" val="124499227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2"/>
            <a:ext cx="12192000" cy="1367189"/>
          </a:xfrm>
          <a:prstGeom prst="rect">
            <a:avLst/>
          </a:prstGeom>
          <a:solidFill>
            <a:srgbClr val="FFFFFF"/>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605368" y="1835520"/>
            <a:ext cx="10981267" cy="161544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55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
        <p:nvSpPr>
          <p:cNvPr id="6" name="Text Placeholder 5"/>
          <p:cNvSpPr>
            <a:spLocks noGrp="1"/>
          </p:cNvSpPr>
          <p:nvPr>
            <p:ph type="body" sz="quarter" idx="10"/>
          </p:nvPr>
        </p:nvSpPr>
        <p:spPr>
          <a:xfrm>
            <a:off x="605368" y="3781794"/>
            <a:ext cx="8576108" cy="533958"/>
          </a:xfrm>
        </p:spPr>
        <p:txBody>
          <a:bodyPr/>
          <a:lstStyle>
            <a:lvl1pPr marL="0" indent="0">
              <a:spcBef>
                <a:spcPts val="0"/>
              </a:spcBef>
              <a:buNone/>
              <a:defRPr sz="2917">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605368" y="4523564"/>
            <a:ext cx="8576108" cy="1309445"/>
          </a:xfrm>
        </p:spPr>
        <p:txBody>
          <a:bodyPr/>
          <a:lstStyle>
            <a:lvl1pPr marL="0" marR="0" indent="0" algn="l" defTabSz="761940" rtl="0" eaLnBrk="1" fontAlgn="base" latinLnBrk="0" hangingPunct="1">
              <a:lnSpc>
                <a:spcPct val="100000"/>
              </a:lnSpc>
              <a:spcBef>
                <a:spcPts val="0"/>
              </a:spcBef>
              <a:spcAft>
                <a:spcPct val="0"/>
              </a:spcAft>
              <a:buClr>
                <a:schemeClr val="tx1"/>
              </a:buClr>
              <a:buSzPct val="100000"/>
              <a:buFont typeface="Arial" pitchFamily="-65" charset="0"/>
              <a:buNone/>
              <a:tabLst/>
              <a:defRPr sz="1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Name</a:t>
            </a:r>
          </a:p>
          <a:p>
            <a:pPr marL="0" marR="0" lvl="0" indent="0" algn="l" defTabSz="76194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a:t>Title</a:t>
            </a:r>
            <a:br>
              <a:rPr lang="en-US"/>
            </a:br>
            <a:r>
              <a:rPr lang="en-US"/>
              <a:t>Date</a:t>
            </a:r>
          </a:p>
        </p:txBody>
      </p:sp>
      <p:pic>
        <p:nvPicPr>
          <p:cNvPr id="9" name="Picture 8">
            <a:extLst>
              <a:ext uri="{FF2B5EF4-FFF2-40B4-BE49-F238E27FC236}">
                <a16:creationId xmlns:a16="http://schemas.microsoft.com/office/drawing/2014/main" id="{83047954-7565-C041-BB87-8A5FD2B497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948" y="91035"/>
            <a:ext cx="3623398" cy="1462535"/>
          </a:xfrm>
          <a:prstGeom prst="rect">
            <a:avLst/>
          </a:prstGeom>
        </p:spPr>
      </p:pic>
    </p:spTree>
    <p:extLst>
      <p:ext uri="{BB962C8B-B14F-4D97-AF65-F5344CB8AC3E}">
        <p14:creationId xmlns:p14="http://schemas.microsoft.com/office/powerpoint/2010/main" val="399264955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Section title, blue with micr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D205D-0FA0-FA40-BD8F-970F71C45761}"/>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20840" y="320040"/>
            <a:ext cx="11544971" cy="5656075"/>
          </a:xfrm>
          <a:prstGeom prst="rect">
            <a:avLst/>
          </a:prstGeom>
        </p:spPr>
      </p:pic>
      <p:sp>
        <p:nvSpPr>
          <p:cNvPr id="5" name="Rectangle 4">
            <a:extLst>
              <a:ext uri="{FF2B5EF4-FFF2-40B4-BE49-F238E27FC236}">
                <a16:creationId xmlns:a16="http://schemas.microsoft.com/office/drawing/2014/main" id="{6CBCC8F2-6CB2-8543-8DC8-7B588E3D4577}"/>
              </a:ext>
            </a:extLst>
          </p:cNvPr>
          <p:cNvSpPr/>
          <p:nvPr userDrawn="1"/>
        </p:nvSpPr>
        <p:spPr bwMode="auto">
          <a:xfrm>
            <a:off x="320841" y="320041"/>
            <a:ext cx="11544969" cy="5659585"/>
          </a:xfrm>
          <a:prstGeom prst="rect">
            <a:avLst/>
          </a:prstGeom>
          <a:solidFill>
            <a:schemeClr val="accent3">
              <a:alpha val="7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TextBox 6">
            <a:extLst>
              <a:ext uri="{FF2B5EF4-FFF2-40B4-BE49-F238E27FC236}">
                <a16:creationId xmlns:a16="http://schemas.microsoft.com/office/drawing/2014/main" id="{1E54DD1D-580B-1743-A80C-0AE1DA3235A0}"/>
              </a:ext>
            </a:extLst>
          </p:cNvPr>
          <p:cNvSpPr txBox="1"/>
          <p:nvPr userDrawn="1"/>
        </p:nvSpPr>
        <p:spPr>
          <a:xfrm>
            <a:off x="8586370" y="5607464"/>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5138093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Section title, blue with micr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D205D-0FA0-FA40-BD8F-970F71C45761}"/>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20840" y="320040"/>
            <a:ext cx="11544971" cy="5656075"/>
          </a:xfrm>
          <a:prstGeom prst="rect">
            <a:avLst/>
          </a:prstGeom>
        </p:spPr>
      </p:pic>
      <p:sp>
        <p:nvSpPr>
          <p:cNvPr id="5" name="Rectangle 4">
            <a:extLst>
              <a:ext uri="{FF2B5EF4-FFF2-40B4-BE49-F238E27FC236}">
                <a16:creationId xmlns:a16="http://schemas.microsoft.com/office/drawing/2014/main" id="{6CBCC8F2-6CB2-8543-8DC8-7B588E3D4577}"/>
              </a:ext>
            </a:extLst>
          </p:cNvPr>
          <p:cNvSpPr/>
          <p:nvPr userDrawn="1"/>
        </p:nvSpPr>
        <p:spPr bwMode="auto">
          <a:xfrm>
            <a:off x="320841" y="320041"/>
            <a:ext cx="11544969" cy="5659585"/>
          </a:xfrm>
          <a:prstGeom prst="rect">
            <a:avLst/>
          </a:prstGeom>
          <a:solidFill>
            <a:schemeClr val="accent6">
              <a:lumMod val="75000"/>
              <a:alpha val="76863"/>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TextBox 6">
            <a:extLst>
              <a:ext uri="{FF2B5EF4-FFF2-40B4-BE49-F238E27FC236}">
                <a16:creationId xmlns:a16="http://schemas.microsoft.com/office/drawing/2014/main" id="{1E54DD1D-580B-1743-A80C-0AE1DA3235A0}"/>
              </a:ext>
            </a:extLst>
          </p:cNvPr>
          <p:cNvSpPr txBox="1"/>
          <p:nvPr userDrawn="1"/>
        </p:nvSpPr>
        <p:spPr>
          <a:xfrm>
            <a:off x="8586370" y="5607464"/>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89414974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ection title, dark blue with micr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5E65DA-1FBD-6C4B-A969-DC9DAD66D5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5409" y="327486"/>
            <a:ext cx="11541183" cy="5656073"/>
          </a:xfrm>
          <a:prstGeom prst="rect">
            <a:avLst/>
          </a:prstGeom>
        </p:spPr>
      </p:pic>
      <p:sp>
        <p:nvSpPr>
          <p:cNvPr id="13" name="Rectangle 12">
            <a:extLst>
              <a:ext uri="{FF2B5EF4-FFF2-40B4-BE49-F238E27FC236}">
                <a16:creationId xmlns:a16="http://schemas.microsoft.com/office/drawing/2014/main" id="{54727BFF-0BE4-FB48-A395-08A9D327F394}"/>
              </a:ext>
            </a:extLst>
          </p:cNvPr>
          <p:cNvSpPr/>
          <p:nvPr userDrawn="1"/>
        </p:nvSpPr>
        <p:spPr bwMode="auto">
          <a:xfrm flipV="1">
            <a:off x="323517" y="318192"/>
            <a:ext cx="11544969" cy="5665367"/>
          </a:xfrm>
          <a:prstGeom prst="rect">
            <a:avLst/>
          </a:prstGeom>
          <a:solidFill>
            <a:schemeClr val="accent2">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14" name="TextBox 13">
            <a:extLst>
              <a:ext uri="{FF2B5EF4-FFF2-40B4-BE49-F238E27FC236}">
                <a16:creationId xmlns:a16="http://schemas.microsoft.com/office/drawing/2014/main" id="{F037573F-53C3-BB43-AAB4-86C544D5E76E}"/>
              </a:ext>
            </a:extLst>
          </p:cNvPr>
          <p:cNvSpPr txBox="1"/>
          <p:nvPr userDrawn="1"/>
        </p:nvSpPr>
        <p:spPr>
          <a:xfrm>
            <a:off x="8589043" y="5614722"/>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Viral exacerbation at 40x magnification</a:t>
            </a:r>
            <a:endParaRPr lang="en-US" sz="833" b="1" i="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42198909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Section title, artwork">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037573F-53C3-BB43-AAB4-86C544D5E76E}"/>
              </a:ext>
            </a:extLst>
          </p:cNvPr>
          <p:cNvSpPr txBox="1"/>
          <p:nvPr userDrawn="1"/>
        </p:nvSpPr>
        <p:spPr>
          <a:xfrm>
            <a:off x="8589043" y="5614722"/>
            <a:ext cx="3143078" cy="208391"/>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Jeffrey </a:t>
            </a:r>
            <a:r>
              <a:rPr lang="en-US" sz="833" b="1" err="1">
                <a:solidFill>
                  <a:schemeClr val="tx1"/>
                </a:solidFill>
                <a:latin typeface="Verdana" panose="020B0604030504040204" pitchFamily="34" charset="0"/>
                <a:ea typeface="Verdana" panose="020B0604030504040204" pitchFamily="34" charset="0"/>
                <a:cs typeface="Verdana" panose="020B0604030504040204" pitchFamily="34" charset="0"/>
              </a:rPr>
              <a:t>Sparr</a:t>
            </a: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 Same Guy </a:t>
            </a: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60054367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6_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65892017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7_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14328823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8_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75429265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9_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3425208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F6BD49-5C2F-354E-952F-945FB3DF5D93}"/>
              </a:ext>
            </a:extLst>
          </p:cNvPr>
          <p:cNvSpPr/>
          <p:nvPr userDrawn="1"/>
        </p:nvSpPr>
        <p:spPr bwMode="auto">
          <a:xfrm flipV="1">
            <a:off x="323516" y="4709966"/>
            <a:ext cx="11544969" cy="1285873"/>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9" name="Rectangle 18">
            <a:extLst>
              <a:ext uri="{FF2B5EF4-FFF2-40B4-BE49-F238E27FC236}">
                <a16:creationId xmlns:a16="http://schemas.microsoft.com/office/drawing/2014/main" id="{33F89299-6287-9A46-9F7C-DF405E438271}"/>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TextBox 19">
            <a:extLst>
              <a:ext uri="{FF2B5EF4-FFF2-40B4-BE49-F238E27FC236}">
                <a16:creationId xmlns:a16="http://schemas.microsoft.com/office/drawing/2014/main" id="{BE6787B5-C85D-A94C-A7FF-1763D245E71A}"/>
              </a:ext>
            </a:extLst>
          </p:cNvPr>
          <p:cNvSpPr txBox="1"/>
          <p:nvPr userDrawn="1"/>
        </p:nvSpPr>
        <p:spPr>
          <a:xfrm>
            <a:off x="8161131" y="4871291"/>
            <a:ext cx="3143079" cy="789063"/>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6677960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0_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97346418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1_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92005709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9"/>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2" y="1713179"/>
            <a:ext cx="10985780"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340739588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9"/>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2" y="1713179"/>
            <a:ext cx="10985780"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45997386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601928" y="1713179"/>
            <a:ext cx="10984707"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373005223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8" y="1713179"/>
            <a:ext cx="10984707"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497672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01928" y="2427289"/>
            <a:ext cx="10984707" cy="3455298"/>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8"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1"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605368" y="1713181"/>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Tree>
    <p:extLst>
      <p:ext uri="{BB962C8B-B14F-4D97-AF65-F5344CB8AC3E}">
        <p14:creationId xmlns:p14="http://schemas.microsoft.com/office/powerpoint/2010/main" val="213599887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68" y="1713181"/>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15"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6"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99804008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183" y="1712917"/>
            <a:ext cx="5405918"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6185649" y="1712914"/>
            <a:ext cx="5401733" cy="4169675"/>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413582009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4338918" y="1684693"/>
            <a:ext cx="7247715" cy="4197898"/>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500">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601929" y="1712917"/>
            <a:ext cx="351287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20"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7681856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320285-4BD1-E84A-871D-A4286603D991}"/>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4020A94F-1CAB-A142-9990-5B364FFED1BB}"/>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62D454ED-5B51-544F-AD62-DDE3EBAEE8F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EC9ADB92-8172-AF4D-97D3-82072EF22F4F}"/>
              </a:ext>
            </a:extLst>
          </p:cNvPr>
          <p:cNvSpPr txBox="1"/>
          <p:nvPr userDrawn="1"/>
        </p:nvSpPr>
        <p:spPr>
          <a:xfrm>
            <a:off x="8161131" y="4871291"/>
            <a:ext cx="3143079"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32198553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84900" y="1712917"/>
            <a:ext cx="540173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1" name="Content Placeholder 11"/>
          <p:cNvSpPr>
            <a:spLocks noGrp="1"/>
          </p:cNvSpPr>
          <p:nvPr>
            <p:ph sz="quarter" idx="15" hasCustomPrompt="1"/>
          </p:nvPr>
        </p:nvSpPr>
        <p:spPr>
          <a:xfrm>
            <a:off x="601929" y="1712915"/>
            <a:ext cx="540517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03741798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4341286"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609729"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8072841"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15230048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604752" y="1680827"/>
            <a:ext cx="3508198" cy="433918"/>
          </a:xfrm>
          <a:solidFill>
            <a:srgbClr val="FFFFFF"/>
          </a:solidFill>
        </p:spPr>
        <p:txBody>
          <a:bodyPr anchor="ctr"/>
          <a:lstStyle>
            <a:lvl1pPr marL="91275" indent="0">
              <a:buNone/>
              <a:defRPr sz="1667" b="1">
                <a:solidFill>
                  <a:schemeClr val="accent2"/>
                </a:solidFill>
              </a:defRPr>
            </a:lvl1pPr>
          </a:lstStyle>
          <a:p>
            <a:pPr lvl="0"/>
            <a:r>
              <a:rPr lang="en-US"/>
              <a:t>Edit Master text styles</a:t>
            </a:r>
          </a:p>
        </p:txBody>
      </p:sp>
      <p:sp>
        <p:nvSpPr>
          <p:cNvPr id="19" name="Text Placeholder 8"/>
          <p:cNvSpPr>
            <a:spLocks noGrp="1"/>
          </p:cNvSpPr>
          <p:nvPr>
            <p:ph type="body" sz="quarter" idx="23"/>
          </p:nvPr>
        </p:nvSpPr>
        <p:spPr>
          <a:xfrm>
            <a:off x="4344119" y="1680827"/>
            <a:ext cx="3508198" cy="433918"/>
          </a:xfrm>
          <a:solidFill>
            <a:srgbClr val="FFFFFF"/>
          </a:solidFill>
        </p:spPr>
        <p:txBody>
          <a:bodyPr anchor="ctr"/>
          <a:lstStyle>
            <a:lvl1pPr marL="91275" indent="0">
              <a:buNone/>
              <a:defRPr sz="1667" b="1">
                <a:solidFill>
                  <a:schemeClr val="accent3"/>
                </a:solidFill>
              </a:defRPr>
            </a:lvl1pPr>
          </a:lstStyle>
          <a:p>
            <a:pPr lvl="0"/>
            <a:r>
              <a:rPr lang="en-US"/>
              <a:t>Edit Master text styles</a:t>
            </a:r>
          </a:p>
        </p:txBody>
      </p:sp>
      <p:sp>
        <p:nvSpPr>
          <p:cNvPr id="20" name="Text Placeholder 8"/>
          <p:cNvSpPr>
            <a:spLocks noGrp="1"/>
          </p:cNvSpPr>
          <p:nvPr>
            <p:ph type="body" sz="quarter" idx="24"/>
          </p:nvPr>
        </p:nvSpPr>
        <p:spPr>
          <a:xfrm>
            <a:off x="8073406" y="1680827"/>
            <a:ext cx="3517625" cy="433918"/>
          </a:xfrm>
          <a:solidFill>
            <a:srgbClr val="FFFFFF"/>
          </a:solidFill>
        </p:spPr>
        <p:txBody>
          <a:bodyPr anchor="ctr"/>
          <a:lstStyle>
            <a:lvl1pPr marL="91275" indent="0">
              <a:buNone/>
              <a:defRPr sz="1667" b="1">
                <a:solidFill>
                  <a:schemeClr val="accent1"/>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21" name="Text Placeholder 4"/>
          <p:cNvSpPr>
            <a:spLocks noGrp="1"/>
          </p:cNvSpPr>
          <p:nvPr>
            <p:ph type="body" sz="quarter" idx="25"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4341286"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609729"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8072841"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98205801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3400658"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6200184"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8999711"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601135"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600605"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3382791"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6182698"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8982605"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600605"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3382791"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6182698"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8982605"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Tree>
    <p:extLst>
      <p:ext uri="{BB962C8B-B14F-4D97-AF65-F5344CB8AC3E}">
        <p14:creationId xmlns:p14="http://schemas.microsoft.com/office/powerpoint/2010/main" val="47744352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576611" y="559595"/>
            <a:ext cx="11038782" cy="5494073"/>
          </a:xfrm>
          <a:solidFill>
            <a:schemeClr val="bg1">
              <a:lumMod val="75000"/>
            </a:schemeClr>
          </a:solidFill>
        </p:spPr>
        <p:txBody>
          <a:bodyPr anchor="ctr" anchorCtr="0"/>
          <a:lstStyle>
            <a:lvl1pPr marL="0" indent="0" algn="ctr">
              <a:buNone/>
              <a:defRPr/>
            </a:lvl1pPr>
          </a:lstStyle>
          <a:p>
            <a:r>
              <a:rPr lang="en-US"/>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08209889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nchor="ctr"/>
          <a:lstStyle>
            <a:lvl1pPr marL="0" indent="0" algn="ctr">
              <a:buNone/>
              <a:defRPr>
                <a:latin typeface="Verdana" charset="0"/>
                <a:ea typeface="Verdana" charset="0"/>
                <a:cs typeface="Verdana" charset="0"/>
              </a:defRPr>
            </a:lvl1pPr>
          </a:lstStyle>
          <a:p>
            <a:r>
              <a:rPr lang="en-US"/>
              <a:t>Full Bleed Image</a:t>
            </a:r>
          </a:p>
          <a:p>
            <a:endParaRPr lang="en-US"/>
          </a:p>
          <a:p>
            <a:r>
              <a:rPr lang="en-US"/>
              <a:t>No Copy</a:t>
            </a:r>
          </a:p>
        </p:txBody>
      </p:sp>
      <p:sp>
        <p:nvSpPr>
          <p:cNvPr id="6" name="Text Placeholder 5"/>
          <p:cNvSpPr>
            <a:spLocks noGrp="1"/>
          </p:cNvSpPr>
          <p:nvPr>
            <p:ph type="body" sz="quarter" idx="10"/>
          </p:nvPr>
        </p:nvSpPr>
        <p:spPr>
          <a:xfrm>
            <a:off x="605372" y="5694566"/>
            <a:ext cx="10981265" cy="398263"/>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0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40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Edit Master text styles</a:t>
            </a:r>
          </a:p>
        </p:txBody>
      </p:sp>
      <p:sp>
        <p:nvSpPr>
          <p:cNvPr id="12" name="Text Placeholder 11"/>
          <p:cNvSpPr>
            <a:spLocks noGrp="1"/>
          </p:cNvSpPr>
          <p:nvPr>
            <p:ph type="body" sz="quarter" idx="12"/>
          </p:nvPr>
        </p:nvSpPr>
        <p:spPr>
          <a:xfrm>
            <a:off x="605372" y="6055668"/>
            <a:ext cx="10981265" cy="230832"/>
          </a:xfrm>
        </p:spPr>
        <p:txBody>
          <a:bodyPr wrap="square" anchor="b" anchorCtr="0">
            <a:spAutoFit/>
          </a:bodyPr>
          <a:lstStyle>
            <a:lvl1pPr algn="l">
              <a:lnSpc>
                <a:spcPct val="100000"/>
              </a:lnSpc>
              <a:spcBef>
                <a:spcPts val="0"/>
              </a:spcBef>
              <a:buNone/>
              <a:defRPr sz="1500">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219733073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quote or statement,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29" y="2274840"/>
            <a:ext cx="5176868" cy="2308324"/>
          </a:xfrm>
        </p:spPr>
        <p:txBody>
          <a:bodyPr anchor="ctr" anchorCtr="0"/>
          <a:lstStyle>
            <a:lvl1pPr marL="296310" marR="0" indent="-296310" algn="l" defTabSz="761940" rtl="0" eaLnBrk="1" fontAlgn="base" latinLnBrk="0" hangingPunct="1">
              <a:lnSpc>
                <a:spcPct val="90000"/>
              </a:lnSpc>
              <a:spcBef>
                <a:spcPct val="0"/>
              </a:spcBef>
              <a:spcAft>
                <a:spcPct val="0"/>
              </a:spcAft>
              <a:buClrTx/>
              <a:buSzTx/>
              <a:buFontTx/>
              <a:buNone/>
              <a:tabLst/>
              <a:defRPr lang="en-US" b="1" i="0" smtClean="0">
                <a:effectLst/>
              </a:defRPr>
            </a:lvl1pPr>
          </a:lstStyle>
          <a:p>
            <a:r>
              <a:rPr lang="en-US"/>
              <a:t>“This slide can be used to include one or multiple quotes/</a:t>
            </a:r>
            <a:br>
              <a:rPr lang="en-US"/>
            </a:br>
            <a:r>
              <a:rPr lang="en-US"/>
              <a:t>statements. Please click to edit copy.”</a:t>
            </a:r>
          </a:p>
        </p:txBody>
      </p:sp>
      <p:sp>
        <p:nvSpPr>
          <p:cNvPr id="10" name="Text Placeholder 4"/>
          <p:cNvSpPr>
            <a:spLocks noGrp="1"/>
          </p:cNvSpPr>
          <p:nvPr>
            <p:ph type="body" sz="quarter" idx="17" hasCustomPrompt="1"/>
          </p:nvPr>
        </p:nvSpPr>
        <p:spPr>
          <a:xfrm>
            <a:off x="601929" y="6279365"/>
            <a:ext cx="4435738"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6" name="Picture Placeholder 2">
            <a:extLst>
              <a:ext uri="{FF2B5EF4-FFF2-40B4-BE49-F238E27FC236}">
                <a16:creationId xmlns:a16="http://schemas.microsoft.com/office/drawing/2014/main" id="{A35299D6-41B4-6E4D-8691-F95891459B12}"/>
              </a:ext>
            </a:extLst>
          </p:cNvPr>
          <p:cNvSpPr>
            <a:spLocks noGrp="1"/>
          </p:cNvSpPr>
          <p:nvPr>
            <p:ph type="pic" sz="quarter" idx="18" hasCustomPrompt="1"/>
          </p:nvPr>
        </p:nvSpPr>
        <p:spPr>
          <a:xfrm>
            <a:off x="6490232" y="803252"/>
            <a:ext cx="5096398" cy="5098364"/>
          </a:xfrm>
          <a:prstGeom prst="ellipse">
            <a:avLst/>
          </a:prstGeom>
          <a:solidFill>
            <a:schemeClr val="bg1">
              <a:lumMod val="75000"/>
            </a:schemeClr>
          </a:solidFill>
        </p:spPr>
        <p:txBody>
          <a:bodyPr anchor="ctr" anchorCtr="0"/>
          <a:lstStyle>
            <a:lvl1pPr marL="0" indent="0" algn="ctr">
              <a:buNone/>
              <a:defRPr/>
            </a:lvl1pPr>
          </a:lstStyle>
          <a:p>
            <a:r>
              <a:rPr lang="en-US"/>
              <a:t>Picture</a:t>
            </a:r>
          </a:p>
        </p:txBody>
      </p:sp>
      <p:sp>
        <p:nvSpPr>
          <p:cNvPr id="9" name="Slide Number Placeholder 5"/>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Tree>
    <p:extLst>
      <p:ext uri="{BB962C8B-B14F-4D97-AF65-F5344CB8AC3E}">
        <p14:creationId xmlns:p14="http://schemas.microsoft.com/office/powerpoint/2010/main" val="339997201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1C53EB3A-D0CA-250C-7E00-12CC55505A6A}"/>
              </a:ext>
            </a:extLst>
          </p:cNvPr>
          <p:cNvPicPr>
            <a:picLocks noChangeAspect="1"/>
          </p:cNvPicPr>
          <p:nvPr userDrawn="1"/>
        </p:nvPicPr>
        <p:blipFill>
          <a:blip r:embed="rId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160877935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7"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270565006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10"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11024118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B85581-4FEB-A44D-B7CC-654267EB10AC}"/>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68716D98-D9DD-1C4C-8258-995F7E338138}"/>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2881589B-7D9F-834F-A4FC-B8D82BAB7218}"/>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59137278-0D96-6242-ACA5-3DB3686A507E}"/>
              </a:ext>
            </a:extLst>
          </p:cNvPr>
          <p:cNvSpPr txBox="1"/>
          <p:nvPr userDrawn="1"/>
        </p:nvSpPr>
        <p:spPr>
          <a:xfrm>
            <a:off x="8605520" y="4871291"/>
            <a:ext cx="2698690"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Leslie "Wren" </a:t>
            </a:r>
            <a:r>
              <a:rPr lang="en-US" sz="833" b="1" err="1">
                <a:latin typeface="Verdana" panose="020B0604030504040204" pitchFamily="34" charset="0"/>
                <a:ea typeface="Verdana" panose="020B0604030504040204" pitchFamily="34" charset="0"/>
                <a:cs typeface="Verdana" panose="020B0604030504040204" pitchFamily="34" charset="0"/>
              </a:rPr>
              <a:t>Vandever</a:t>
            </a:r>
            <a:r>
              <a:rPr lang="en-US" sz="833" b="1">
                <a:latin typeface="Verdana" panose="020B0604030504040204" pitchFamily="34" charset="0"/>
                <a:ea typeface="Verdana" panose="020B0604030504040204" pitchFamily="34" charset="0"/>
                <a:cs typeface="Verdana" panose="020B0604030504040204" pitchFamily="34" charset="0"/>
              </a:rPr>
              <a:t>, </a:t>
            </a:r>
            <a:r>
              <a:rPr lang="en-US" sz="833" b="1" i="1">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69488332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5"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276377067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9B943-2374-BE44-A221-B48CDAE447E7}"/>
              </a:ext>
            </a:extLst>
          </p:cNvPr>
          <p:cNvPicPr>
            <a:picLocks noChangeAspect="1"/>
          </p:cNvPicPr>
          <p:nvPr userDrawn="1"/>
        </p:nvPicPr>
        <p:blipFill>
          <a:blip r:embed="rId2"/>
          <a:stretch>
            <a:fillRect/>
          </a:stretch>
        </p:blipFill>
        <p:spPr>
          <a:xfrm>
            <a:off x="4489160" y="4108949"/>
            <a:ext cx="3213680" cy="1297158"/>
          </a:xfrm>
          <a:prstGeom prst="rect">
            <a:avLst/>
          </a:prstGeom>
        </p:spPr>
      </p:pic>
    </p:spTree>
    <p:extLst>
      <p:ext uri="{BB962C8B-B14F-4D97-AF65-F5344CB8AC3E}">
        <p14:creationId xmlns:p14="http://schemas.microsoft.com/office/powerpoint/2010/main" val="37065998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68779F3-A37C-D242-BE2A-8A7A5A7250EB}"/>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15F7EEE2-F55E-D44D-97D7-98B11A75609D}"/>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A1918FF4-83CA-6E49-844F-BACE1FB97F23}"/>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C93B2FDF-841B-384B-909E-6125E8A5D151}"/>
              </a:ext>
            </a:extLst>
          </p:cNvPr>
          <p:cNvSpPr txBox="1"/>
          <p:nvPr userDrawn="1"/>
        </p:nvSpPr>
        <p:spPr>
          <a:xfrm>
            <a:off x="8605520" y="4871291"/>
            <a:ext cx="2698690"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Rhonda Fenwick, </a:t>
            </a:r>
            <a:r>
              <a:rPr lang="en-US" sz="833" b="1" i="1">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833" b="0" i="0">
                <a:latin typeface="Verdana" panose="020B0604030504040204" pitchFamily="34" charset="0"/>
                <a:ea typeface="Verdana" panose="020B0604030504040204" pitchFamily="34" charset="0"/>
                <a:cs typeface="Verdana" panose="020B0604030504040204" pitchFamily="34" charset="0"/>
              </a:rPr>
            </a:br>
            <a:r>
              <a:rPr lang="en-US" sz="833" b="0" i="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7934930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theme" Target="../theme/theme2.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image" Target="../media/image8.emf"/><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605367" y="1713178"/>
            <a:ext cx="10981267" cy="437964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9219" name="Rectangle 1"/>
          <p:cNvSpPr>
            <a:spLocks noGrp="1" noChangeArrowheads="1"/>
          </p:cNvSpPr>
          <p:nvPr>
            <p:ph type="title"/>
          </p:nvPr>
        </p:nvSpPr>
        <p:spPr bwMode="auto">
          <a:xfrm>
            <a:off x="605367" y="378458"/>
            <a:ext cx="1014576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p>
        </p:txBody>
      </p:sp>
      <p:sp>
        <p:nvSpPr>
          <p:cNvPr id="6" name="Slide Number Placeholder 5"/>
          <p:cNvSpPr>
            <a:spLocks noGrp="1"/>
          </p:cNvSpPr>
          <p:nvPr>
            <p:ph type="sldNum" sz="quarter" idx="4"/>
          </p:nvPr>
        </p:nvSpPr>
        <p:spPr>
          <a:xfrm>
            <a:off x="11586635" y="6276101"/>
            <a:ext cx="454400" cy="333375"/>
          </a:xfrm>
          <a:prstGeom prst="rect">
            <a:avLst/>
          </a:prstGeom>
        </p:spPr>
        <p:txBody>
          <a:bodyPr vert="horz" lIns="91440" tIns="45720" rIns="91440" bIns="45720" rtlCol="0" anchor="ctr"/>
          <a:lstStyle>
            <a:lvl1pPr algn="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6B036E89-2F6E-8BD8-15B9-22BA0495CCB1}"/>
              </a:ext>
            </a:extLst>
          </p:cNvPr>
          <p:cNvPicPr>
            <a:picLocks noChangeAspect="1"/>
          </p:cNvPicPr>
          <p:nvPr userDrawn="1"/>
        </p:nvPicPr>
        <p:blipFill>
          <a:blip r:embed="rId4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195067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ransition>
    <p:fade/>
  </p:transition>
  <p:hf hdr="0" ftr="0" dt="0"/>
  <p:txStyles>
    <p:titleStyle>
      <a:lvl1pPr algn="l" rtl="0" eaLnBrk="1" fontAlgn="base" hangingPunct="1">
        <a:lnSpc>
          <a:spcPct val="90000"/>
        </a:lnSpc>
        <a:spcBef>
          <a:spcPct val="0"/>
        </a:spcBef>
        <a:spcAft>
          <a:spcPct val="0"/>
        </a:spcAft>
        <a:defRPr sz="3333" b="1">
          <a:solidFill>
            <a:srgbClr val="212121"/>
          </a:solidFill>
          <a:latin typeface="Verdana" charset="0"/>
          <a:ea typeface="Verdana" charset="0"/>
          <a:cs typeface="Verdana" charset="0"/>
          <a:sym typeface="Arial" pitchFamily="-65" charset="0"/>
        </a:defRPr>
      </a:lvl1pPr>
      <a:lvl2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2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4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07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098"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34147" indent="-234147"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37" indent="-234147"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91" indent="-201160"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236" indent="-201160"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905" indent="-191127"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152"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77"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201"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225"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8024" rtl="0" eaLnBrk="1" latinLnBrk="0" hangingPunct="1">
        <a:defRPr sz="1100" kern="1200">
          <a:solidFill>
            <a:schemeClr val="tx1"/>
          </a:solidFill>
          <a:latin typeface="+mn-lt"/>
          <a:ea typeface="+mn-ea"/>
          <a:cs typeface="+mn-cs"/>
        </a:defRPr>
      </a:lvl1pPr>
      <a:lvl2pPr marL="288024" algn="l" defTabSz="288024" rtl="0" eaLnBrk="1" latinLnBrk="0" hangingPunct="1">
        <a:defRPr sz="1100" kern="1200">
          <a:solidFill>
            <a:schemeClr val="tx1"/>
          </a:solidFill>
          <a:latin typeface="+mn-lt"/>
          <a:ea typeface="+mn-ea"/>
          <a:cs typeface="+mn-cs"/>
        </a:defRPr>
      </a:lvl2pPr>
      <a:lvl3pPr marL="576049" algn="l" defTabSz="288024" rtl="0" eaLnBrk="1" latinLnBrk="0" hangingPunct="1">
        <a:defRPr sz="1100" kern="1200">
          <a:solidFill>
            <a:schemeClr val="tx1"/>
          </a:solidFill>
          <a:latin typeface="+mn-lt"/>
          <a:ea typeface="+mn-ea"/>
          <a:cs typeface="+mn-cs"/>
        </a:defRPr>
      </a:lvl3pPr>
      <a:lvl4pPr marL="864074" algn="l" defTabSz="288024" rtl="0" eaLnBrk="1" latinLnBrk="0" hangingPunct="1">
        <a:defRPr sz="1100" kern="1200">
          <a:solidFill>
            <a:schemeClr val="tx1"/>
          </a:solidFill>
          <a:latin typeface="+mn-lt"/>
          <a:ea typeface="+mn-ea"/>
          <a:cs typeface="+mn-cs"/>
        </a:defRPr>
      </a:lvl4pPr>
      <a:lvl5pPr marL="1152098" algn="l" defTabSz="288024" rtl="0" eaLnBrk="1" latinLnBrk="0" hangingPunct="1">
        <a:defRPr sz="1100" kern="1200">
          <a:solidFill>
            <a:schemeClr val="tx1"/>
          </a:solidFill>
          <a:latin typeface="+mn-lt"/>
          <a:ea typeface="+mn-ea"/>
          <a:cs typeface="+mn-cs"/>
        </a:defRPr>
      </a:lvl5pPr>
      <a:lvl6pPr marL="1440122" algn="l" defTabSz="288024" rtl="0" eaLnBrk="1" latinLnBrk="0" hangingPunct="1">
        <a:defRPr sz="1100" kern="1200">
          <a:solidFill>
            <a:schemeClr val="tx1"/>
          </a:solidFill>
          <a:latin typeface="+mn-lt"/>
          <a:ea typeface="+mn-ea"/>
          <a:cs typeface="+mn-cs"/>
        </a:defRPr>
      </a:lvl6pPr>
      <a:lvl7pPr marL="1728147" algn="l" defTabSz="288024" rtl="0" eaLnBrk="1" latinLnBrk="0" hangingPunct="1">
        <a:defRPr sz="1100" kern="1200">
          <a:solidFill>
            <a:schemeClr val="tx1"/>
          </a:solidFill>
          <a:latin typeface="+mn-lt"/>
          <a:ea typeface="+mn-ea"/>
          <a:cs typeface="+mn-cs"/>
        </a:defRPr>
      </a:lvl7pPr>
      <a:lvl8pPr marL="2016171" algn="l" defTabSz="288024" rtl="0" eaLnBrk="1" latinLnBrk="0" hangingPunct="1">
        <a:defRPr sz="1100" kern="1200">
          <a:solidFill>
            <a:schemeClr val="tx1"/>
          </a:solidFill>
          <a:latin typeface="+mn-lt"/>
          <a:ea typeface="+mn-ea"/>
          <a:cs typeface="+mn-cs"/>
        </a:defRPr>
      </a:lvl8pPr>
      <a:lvl9pPr marL="2304196" algn="l" defTabSz="288024"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605368" y="1713179"/>
            <a:ext cx="10981267" cy="437964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9219" name="Rectangle 1"/>
          <p:cNvSpPr>
            <a:spLocks noGrp="1" noChangeArrowheads="1"/>
          </p:cNvSpPr>
          <p:nvPr>
            <p:ph type="title"/>
          </p:nvPr>
        </p:nvSpPr>
        <p:spPr bwMode="auto">
          <a:xfrm>
            <a:off x="605367" y="378459"/>
            <a:ext cx="1014576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p>
        </p:txBody>
      </p:sp>
      <p:sp>
        <p:nvSpPr>
          <p:cNvPr id="6" name="Slide Number Placeholder 5"/>
          <p:cNvSpPr>
            <a:spLocks noGrp="1"/>
          </p:cNvSpPr>
          <p:nvPr>
            <p:ph type="sldNum" sz="quarter" idx="4"/>
          </p:nvPr>
        </p:nvSpPr>
        <p:spPr>
          <a:xfrm>
            <a:off x="11586635" y="6276102"/>
            <a:ext cx="454400" cy="333375"/>
          </a:xfrm>
          <a:prstGeom prst="rect">
            <a:avLst/>
          </a:prstGeom>
        </p:spPr>
        <p:txBody>
          <a:bodyPr vert="horz" lIns="91440" tIns="45720" rIns="91440" bIns="45720" rtlCol="0" anchor="ctr"/>
          <a:lstStyle>
            <a:lvl1pPr algn="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a:p>
        </p:txBody>
      </p:sp>
      <p:pic>
        <p:nvPicPr>
          <p:cNvPr id="8" name="Picture 7"/>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382575" y="6092826"/>
            <a:ext cx="891369" cy="806071"/>
          </a:xfrm>
          <a:prstGeom prst="rect">
            <a:avLst/>
          </a:prstGeom>
        </p:spPr>
      </p:pic>
      <p:sp>
        <p:nvSpPr>
          <p:cNvPr id="11" name="Rectangle 10">
            <a:extLst>
              <a:ext uri="{FF2B5EF4-FFF2-40B4-BE49-F238E27FC236}">
                <a16:creationId xmlns:a16="http://schemas.microsoft.com/office/drawing/2014/main" id="{02E02312-9CA8-894B-B5FD-D8CF165BBDF5}"/>
              </a:ext>
            </a:extLst>
          </p:cNvPr>
          <p:cNvSpPr/>
          <p:nvPr userDrawn="1"/>
        </p:nvSpPr>
        <p:spPr bwMode="auto">
          <a:xfrm>
            <a:off x="501953" y="6289524"/>
            <a:ext cx="810382" cy="568478"/>
          </a:xfrm>
          <a:prstGeom prst="rect">
            <a:avLst/>
          </a:prstGeom>
          <a:solidFill>
            <a:schemeClr val="bg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3" name="Picture 2" descr="Logo&#10;&#10;Description automatically generated">
            <a:extLst>
              <a:ext uri="{FF2B5EF4-FFF2-40B4-BE49-F238E27FC236}">
                <a16:creationId xmlns:a16="http://schemas.microsoft.com/office/drawing/2014/main" id="{CE70CEFD-4FEA-3318-6F98-089846531C6F}"/>
              </a:ext>
            </a:extLst>
          </p:cNvPr>
          <p:cNvPicPr>
            <a:picLocks noChangeAspect="1"/>
          </p:cNvPicPr>
          <p:nvPr userDrawn="1"/>
        </p:nvPicPr>
        <p:blipFill>
          <a:blip r:embed="rId44"/>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8391732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Lst>
  <p:transition>
    <p:fade/>
  </p:transition>
  <p:hf hdr="0" ftr="0" dt="0"/>
  <p:txStyles>
    <p:titleStyle>
      <a:lvl1pPr algn="l" rtl="0" eaLnBrk="1" fontAlgn="base" hangingPunct="1">
        <a:lnSpc>
          <a:spcPct val="90000"/>
        </a:lnSpc>
        <a:spcBef>
          <a:spcPct val="0"/>
        </a:spcBef>
        <a:spcAft>
          <a:spcPct val="0"/>
        </a:spcAft>
        <a:defRPr sz="3333" b="1">
          <a:solidFill>
            <a:srgbClr val="212121"/>
          </a:solidFill>
          <a:latin typeface="Verdana" charset="0"/>
          <a:ea typeface="Verdana" charset="0"/>
          <a:cs typeface="Verdana" charset="0"/>
          <a:sym typeface="Arial" pitchFamily="-65" charset="0"/>
        </a:defRPr>
      </a:lvl1pPr>
      <a:lvl2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13"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2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040"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052"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34137" indent="-234137"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16" indent="-234137"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62" indent="-20115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192" indent="-201152"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845" indent="-191119"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081"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095"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108"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119"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8013" rtl="0" eaLnBrk="1" latinLnBrk="0" hangingPunct="1">
        <a:defRPr sz="1100" kern="1200">
          <a:solidFill>
            <a:schemeClr val="tx1"/>
          </a:solidFill>
          <a:latin typeface="+mn-lt"/>
          <a:ea typeface="+mn-ea"/>
          <a:cs typeface="+mn-cs"/>
        </a:defRPr>
      </a:lvl1pPr>
      <a:lvl2pPr marL="288013" algn="l" defTabSz="288013" rtl="0" eaLnBrk="1" latinLnBrk="0" hangingPunct="1">
        <a:defRPr sz="1100" kern="1200">
          <a:solidFill>
            <a:schemeClr val="tx1"/>
          </a:solidFill>
          <a:latin typeface="+mn-lt"/>
          <a:ea typeface="+mn-ea"/>
          <a:cs typeface="+mn-cs"/>
        </a:defRPr>
      </a:lvl2pPr>
      <a:lvl3pPr marL="576026" algn="l" defTabSz="288013" rtl="0" eaLnBrk="1" latinLnBrk="0" hangingPunct="1">
        <a:defRPr sz="1100" kern="1200">
          <a:solidFill>
            <a:schemeClr val="tx1"/>
          </a:solidFill>
          <a:latin typeface="+mn-lt"/>
          <a:ea typeface="+mn-ea"/>
          <a:cs typeface="+mn-cs"/>
        </a:defRPr>
      </a:lvl3pPr>
      <a:lvl4pPr marL="864040" algn="l" defTabSz="288013" rtl="0" eaLnBrk="1" latinLnBrk="0" hangingPunct="1">
        <a:defRPr sz="1100" kern="1200">
          <a:solidFill>
            <a:schemeClr val="tx1"/>
          </a:solidFill>
          <a:latin typeface="+mn-lt"/>
          <a:ea typeface="+mn-ea"/>
          <a:cs typeface="+mn-cs"/>
        </a:defRPr>
      </a:lvl4pPr>
      <a:lvl5pPr marL="1152052" algn="l" defTabSz="288013" rtl="0" eaLnBrk="1" latinLnBrk="0" hangingPunct="1">
        <a:defRPr sz="1100" kern="1200">
          <a:solidFill>
            <a:schemeClr val="tx1"/>
          </a:solidFill>
          <a:latin typeface="+mn-lt"/>
          <a:ea typeface="+mn-ea"/>
          <a:cs typeface="+mn-cs"/>
        </a:defRPr>
      </a:lvl5pPr>
      <a:lvl6pPr marL="1440065" algn="l" defTabSz="288013" rtl="0" eaLnBrk="1" latinLnBrk="0" hangingPunct="1">
        <a:defRPr sz="1100" kern="1200">
          <a:solidFill>
            <a:schemeClr val="tx1"/>
          </a:solidFill>
          <a:latin typeface="+mn-lt"/>
          <a:ea typeface="+mn-ea"/>
          <a:cs typeface="+mn-cs"/>
        </a:defRPr>
      </a:lvl6pPr>
      <a:lvl7pPr marL="1728078" algn="l" defTabSz="288013" rtl="0" eaLnBrk="1" latinLnBrk="0" hangingPunct="1">
        <a:defRPr sz="1100" kern="1200">
          <a:solidFill>
            <a:schemeClr val="tx1"/>
          </a:solidFill>
          <a:latin typeface="+mn-lt"/>
          <a:ea typeface="+mn-ea"/>
          <a:cs typeface="+mn-cs"/>
        </a:defRPr>
      </a:lvl7pPr>
      <a:lvl8pPr marL="2016090" algn="l" defTabSz="288013" rtl="0" eaLnBrk="1" latinLnBrk="0" hangingPunct="1">
        <a:defRPr sz="1100" kern="1200">
          <a:solidFill>
            <a:schemeClr val="tx1"/>
          </a:solidFill>
          <a:latin typeface="+mn-lt"/>
          <a:ea typeface="+mn-ea"/>
          <a:cs typeface="+mn-cs"/>
        </a:defRPr>
      </a:lvl8pPr>
      <a:lvl9pPr marL="2304104" algn="l" defTabSz="288013"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chart" Target="../charts/chart2.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chart" Target="../charts/chart3.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microsoft.com/office/2007/relationships/hdphoto" Target="../media/hdphoto1.wdp"/><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chart" Target="../charts/chart1.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CBA8A-1F24-164E-B43D-BA6387295832}"/>
              </a:ext>
            </a:extLst>
          </p:cNvPr>
          <p:cNvSpPr>
            <a:spLocks noGrp="1"/>
          </p:cNvSpPr>
          <p:nvPr>
            <p:ph type="title"/>
          </p:nvPr>
        </p:nvSpPr>
        <p:spPr>
          <a:xfrm>
            <a:off x="753946" y="3174577"/>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p>
            <a:pPr algn="ctr"/>
            <a:r>
              <a:rPr lang="en-US" sz="4500"/>
              <a:t>Chapter 2: </a:t>
            </a:r>
            <a:br>
              <a:rPr lang="vi-VN" sz="4500"/>
            </a:br>
            <a:r>
              <a:rPr lang="en-US" sz="4500">
                <a:solidFill>
                  <a:schemeClr val="tx1"/>
                </a:solidFill>
              </a:rPr>
              <a:t>Chapter 2: Current evidence for the role of IUS in the continuum of care for IBD</a:t>
            </a:r>
          </a:p>
        </p:txBody>
      </p:sp>
      <p:sp>
        <p:nvSpPr>
          <p:cNvPr id="2" name="Rectangle 1">
            <a:extLst>
              <a:ext uri="{FF2B5EF4-FFF2-40B4-BE49-F238E27FC236}">
                <a16:creationId xmlns:a16="http://schemas.microsoft.com/office/drawing/2014/main" id="{B0394811-16F2-1B31-3724-A7C2076972D4}"/>
              </a:ext>
            </a:extLst>
          </p:cNvPr>
          <p:cNvSpPr/>
          <p:nvPr/>
        </p:nvSpPr>
        <p:spPr>
          <a:xfrm>
            <a:off x="2925086" y="5371736"/>
            <a:ext cx="6341828" cy="1349537"/>
          </a:xfrm>
          <a:prstGeom prst="rect">
            <a:avLst/>
          </a:prstGeom>
        </p:spPr>
        <p:txBody>
          <a:bodyPr wrap="square" lIns="76200" tIns="38100" rIns="76200" bIns="38100" anchor="t">
            <a:spAutoFit/>
          </a:bodyPr>
          <a:lstStyle/>
          <a:p>
            <a:pPr algn="ctr" defTabSz="914363" fontAlgn="base">
              <a:defRPr/>
            </a:pPr>
            <a:endParaRPr lang="en-US" sz="917">
              <a:solidFill>
                <a:srgbClr val="303030"/>
              </a:solidFill>
              <a:latin typeface="Verdana"/>
              <a:ea typeface="Verdana"/>
              <a:cs typeface="Arial"/>
            </a:endParaRPr>
          </a:p>
          <a:p>
            <a:pPr algn="ctr" defTabSz="914363" fontAlgn="base">
              <a:defRPr/>
            </a:pPr>
            <a:r>
              <a:rPr lang="en-US" sz="917" kern="0">
                <a:solidFill>
                  <a:srgbClr val="212121"/>
                </a:solidFill>
                <a:latin typeface="Verdana" charset="0"/>
                <a:sym typeface="Arial" pitchFamily="-65" charset="0"/>
              </a:rPr>
              <a:t>v1.0, 10 December 2022 </a:t>
            </a:r>
            <a:r>
              <a:rPr lang="en-US" sz="917" kern="0">
                <a:solidFill>
                  <a:srgbClr val="303030"/>
                </a:solidFill>
                <a:latin typeface="Verdana"/>
                <a:ea typeface="Verdana"/>
                <a:cs typeface="Arial"/>
                <a:sym typeface="Arial" pitchFamily="-65" charset="0"/>
              </a:rPr>
              <a:t>| </a:t>
            </a:r>
            <a:r>
              <a:rPr lang="en-US" sz="917">
                <a:solidFill>
                  <a:srgbClr val="303030"/>
                </a:solidFill>
                <a:latin typeface="Verdana"/>
                <a:ea typeface="Verdana"/>
                <a:cs typeface="Arial"/>
              </a:rPr>
              <a:t>EM-121011</a:t>
            </a:r>
          </a:p>
          <a:p>
            <a:pPr algn="ctr" defTabSz="914363" fontAlgn="base">
              <a:defRPr/>
            </a:pPr>
            <a:endParaRPr lang="en-US" sz="917">
              <a:solidFill>
                <a:srgbClr val="303030"/>
              </a:solidFill>
              <a:latin typeface="Verdana"/>
              <a:ea typeface="Verdana"/>
              <a:cs typeface="Arial"/>
            </a:endParaRPr>
          </a:p>
          <a:p>
            <a:pPr algn="ctr" defTabSz="914363" fontAlgn="base">
              <a:defRPr/>
            </a:pPr>
            <a:r>
              <a:rPr lang="en-US" sz="917" kern="0">
                <a:solidFill>
                  <a:srgbClr val="212121"/>
                </a:solidFill>
                <a:latin typeface="Verdana" charset="0"/>
                <a:sym typeface="Arial" pitchFamily="-65" charset="0"/>
              </a:rPr>
              <a:t>For Healthcare Professionals only </a:t>
            </a:r>
            <a:endParaRPr lang="en-US" sz="917">
              <a:solidFill>
                <a:srgbClr val="000000"/>
              </a:solidFill>
              <a:latin typeface="Verdana"/>
              <a:ea typeface="Verdana"/>
              <a:cs typeface="Arial"/>
            </a:endParaRPr>
          </a:p>
          <a:p>
            <a:pPr algn="ctr" defTabSz="914363" fontAlgn="base">
              <a:defRPr/>
            </a:pPr>
            <a:r>
              <a:rPr lang="en-US" sz="917">
                <a:solidFill>
                  <a:srgbClr val="000000"/>
                </a:solidFill>
                <a:latin typeface="Verdana"/>
                <a:ea typeface="Verdana"/>
                <a:cs typeface="Arial"/>
              </a:rPr>
              <a:t>Developed under the mentorship of the Asian Organization for Crohn's &amp; Colitis</a:t>
            </a:r>
            <a:endParaRPr lang="en-US" sz="2500">
              <a:solidFill>
                <a:srgbClr val="212121"/>
              </a:solidFill>
              <a:latin typeface="Arial" pitchFamily="-65" charset="0"/>
            </a:endParaRPr>
          </a:p>
          <a:p>
            <a:pPr algn="ctr" defTabSz="914363">
              <a:defRPr/>
            </a:pPr>
            <a:r>
              <a:rPr lang="en-US" sz="917">
                <a:solidFill>
                  <a:srgbClr val="000000"/>
                </a:solidFill>
                <a:latin typeface="Verdana"/>
                <a:ea typeface="Verdana"/>
                <a:cs typeface="Arial"/>
              </a:rPr>
              <a:t>Supported by Janssen Asia Pacific, a division of Johnson and Johnson International (Singapore) Pte. Ltd. Editorial development by Transform Medical Communications, New Zealand</a:t>
            </a:r>
            <a:endParaRPr lang="en-SG" sz="917">
              <a:solidFill>
                <a:srgbClr val="000000"/>
              </a:solidFill>
              <a:latin typeface="Verdana"/>
              <a:ea typeface="Verdana"/>
              <a:cs typeface="Arial"/>
            </a:endParaRPr>
          </a:p>
          <a:p>
            <a:pPr algn="ctr" defTabSz="914363">
              <a:defRPr/>
            </a:pPr>
            <a:endParaRPr lang="en-US" sz="933">
              <a:solidFill>
                <a:srgbClr val="000000"/>
              </a:solidFill>
              <a:latin typeface="Verdana" panose="020B0604030504040204" pitchFamily="34" charset="0"/>
              <a:ea typeface="Verdana" panose="020B0604030504040204" pitchFamily="34" charset="0"/>
              <a:cs typeface="Arial" panose="020B0604020202020204" pitchFamily="34" charset="0"/>
            </a:endParaRPr>
          </a:p>
          <a:p>
            <a:pPr algn="ctr" defTabSz="914363">
              <a:defRPr/>
            </a:pPr>
            <a:r>
              <a:rPr lang="en-US" sz="917">
                <a:solidFill>
                  <a:srgbClr val="000000"/>
                </a:solidFill>
                <a:latin typeface="Verdana"/>
                <a:ea typeface="Verdana"/>
                <a:cs typeface="Arial"/>
              </a:rPr>
              <a:t>© Janssen Asia Pacific, a division of Johnson &amp; Johnson International (Singapore) Pte. Ltd. </a:t>
            </a:r>
            <a:endParaRPr lang="en-SG" sz="917">
              <a:solidFill>
                <a:srgbClr val="000000"/>
              </a:solidFill>
              <a:latin typeface="Verdana"/>
              <a:ea typeface="Verdana"/>
              <a:cs typeface="Arial"/>
            </a:endParaRPr>
          </a:p>
        </p:txBody>
      </p:sp>
      <p:pic>
        <p:nvPicPr>
          <p:cNvPr id="3" name="Picture 2">
            <a:extLst>
              <a:ext uri="{FF2B5EF4-FFF2-40B4-BE49-F238E27FC236}">
                <a16:creationId xmlns:a16="http://schemas.microsoft.com/office/drawing/2014/main" id="{C11A53FD-5504-5F22-5F1A-297C710E3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4790" y="6046280"/>
            <a:ext cx="1563522" cy="631094"/>
          </a:xfrm>
          <a:prstGeom prst="rect">
            <a:avLst/>
          </a:prstGeom>
        </p:spPr>
      </p:pic>
      <p:pic>
        <p:nvPicPr>
          <p:cNvPr id="5" name="Picture 4">
            <a:extLst>
              <a:ext uri="{FF2B5EF4-FFF2-40B4-BE49-F238E27FC236}">
                <a16:creationId xmlns:a16="http://schemas.microsoft.com/office/drawing/2014/main" id="{F5B04CA4-5CA3-6EBC-532F-95ACD9CC272B}"/>
              </a:ext>
            </a:extLst>
          </p:cNvPr>
          <p:cNvPicPr>
            <a:picLocks noChangeAspect="1"/>
          </p:cNvPicPr>
          <p:nvPr/>
        </p:nvPicPr>
        <p:blipFill>
          <a:blip r:embed="rId4"/>
          <a:stretch>
            <a:fillRect/>
          </a:stretch>
        </p:blipFill>
        <p:spPr>
          <a:xfrm>
            <a:off x="102652" y="5773380"/>
            <a:ext cx="1085364" cy="947444"/>
          </a:xfrm>
          <a:prstGeom prst="rect">
            <a:avLst/>
          </a:prstGeom>
        </p:spPr>
      </p:pic>
    </p:spTree>
    <p:extLst>
      <p:ext uri="{BB962C8B-B14F-4D97-AF65-F5344CB8AC3E}">
        <p14:creationId xmlns:p14="http://schemas.microsoft.com/office/powerpoint/2010/main" val="270796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2C8F-8E0B-4DD1-8A28-9F5E08C6928D}"/>
              </a:ext>
            </a:extLst>
          </p:cNvPr>
          <p:cNvSpPr>
            <a:spLocks noGrp="1"/>
          </p:cNvSpPr>
          <p:nvPr>
            <p:ph type="title"/>
          </p:nvPr>
        </p:nvSpPr>
        <p:spPr>
          <a:xfrm>
            <a:off x="605367" y="378458"/>
            <a:ext cx="11415020" cy="923330"/>
          </a:xfrm>
        </p:spPr>
        <p:txBody>
          <a:bodyPr/>
          <a:lstStyle/>
          <a:p>
            <a:r>
              <a:rPr lang="en-US"/>
              <a:t>TRUST&amp;UC study - IUS for monitoring response to treatment in UC</a:t>
            </a:r>
          </a:p>
        </p:txBody>
      </p:sp>
      <p:sp>
        <p:nvSpPr>
          <p:cNvPr id="4" name="Slide Number Placeholder 3">
            <a:extLst>
              <a:ext uri="{FF2B5EF4-FFF2-40B4-BE49-F238E27FC236}">
                <a16:creationId xmlns:a16="http://schemas.microsoft.com/office/drawing/2014/main" id="{1E426619-1602-4E0A-82FE-C977B72BF859}"/>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10</a:t>
            </a:fld>
            <a:endParaRPr lang="en-US">
              <a:solidFill>
                <a:srgbClr val="646464"/>
              </a:solidFill>
            </a:endParaRPr>
          </a:p>
        </p:txBody>
      </p:sp>
      <p:sp>
        <p:nvSpPr>
          <p:cNvPr id="5" name="Text Placeholder 4">
            <a:extLst>
              <a:ext uri="{FF2B5EF4-FFF2-40B4-BE49-F238E27FC236}">
                <a16:creationId xmlns:a16="http://schemas.microsoft.com/office/drawing/2014/main" id="{659CD035-EA04-42DF-A29E-4BAC5ED534D4}"/>
              </a:ext>
            </a:extLst>
          </p:cNvPr>
          <p:cNvSpPr>
            <a:spLocks noGrp="1"/>
          </p:cNvSpPr>
          <p:nvPr>
            <p:ph type="body" sz="quarter" idx="17"/>
          </p:nvPr>
        </p:nvSpPr>
        <p:spPr>
          <a:xfrm>
            <a:off x="566666" y="6539049"/>
            <a:ext cx="8382000" cy="275167"/>
          </a:xfrm>
        </p:spPr>
        <p:txBody>
          <a:bodyPr/>
          <a:lstStyle/>
          <a:p>
            <a:r>
              <a:rPr lang="en-US"/>
              <a:t>* Approximate values used to create the graph as raw data are not available</a:t>
            </a:r>
          </a:p>
          <a:p>
            <a:r>
              <a:rPr lang="en-US"/>
              <a:t>TRUST&amp;UC: Transabdominal Ultrasonography of the bowel in subjects with IBD To monitor disease activity with UC; UC: ulcerative colitis; IUS: intestinal ultrasound; IBD: inflammatory bowel disease; BWT: bowel wall thickness; FC: </a:t>
            </a:r>
            <a:r>
              <a:rPr lang="en-US" err="1"/>
              <a:t>faecal</a:t>
            </a:r>
            <a:r>
              <a:rPr lang="en-US"/>
              <a:t> calprotectin</a:t>
            </a:r>
          </a:p>
          <a:p>
            <a:r>
              <a:rPr lang="de-DE"/>
              <a:t>Maaser, C. (2020). </a:t>
            </a:r>
            <a:r>
              <a:rPr lang="de-DE" i="1"/>
              <a:t>Gut</a:t>
            </a:r>
            <a:r>
              <a:rPr lang="de-DE"/>
              <a:t>. 69(9), 1629–1636. </a:t>
            </a:r>
          </a:p>
        </p:txBody>
      </p:sp>
      <p:sp>
        <p:nvSpPr>
          <p:cNvPr id="6" name="Rectangle 5">
            <a:extLst>
              <a:ext uri="{FF2B5EF4-FFF2-40B4-BE49-F238E27FC236}">
                <a16:creationId xmlns:a16="http://schemas.microsoft.com/office/drawing/2014/main" id="{D79AD226-76B5-4AAF-9F9F-D313330916AC}"/>
              </a:ext>
            </a:extLst>
          </p:cNvPr>
          <p:cNvSpPr/>
          <p:nvPr/>
        </p:nvSpPr>
        <p:spPr bwMode="auto">
          <a:xfrm>
            <a:off x="-1" y="4902998"/>
            <a:ext cx="2091071" cy="924598"/>
          </a:xfrm>
          <a:prstGeom prst="rect">
            <a:avLst/>
          </a:prstGeom>
          <a:solidFill>
            <a:schemeClr val="accent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BF460514-BC91-441A-AF1C-05FC4D1BA0FD}"/>
              </a:ext>
            </a:extLst>
          </p:cNvPr>
          <p:cNvSpPr/>
          <p:nvPr/>
        </p:nvSpPr>
        <p:spPr bwMode="auto">
          <a:xfrm>
            <a:off x="2091070" y="4632810"/>
            <a:ext cx="9436623" cy="1602357"/>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8" name="Google Shape;1992;p92">
            <a:extLst>
              <a:ext uri="{FF2B5EF4-FFF2-40B4-BE49-F238E27FC236}">
                <a16:creationId xmlns:a16="http://schemas.microsoft.com/office/drawing/2014/main" id="{55657035-806C-4913-8A38-2CAB97675DC6}"/>
              </a:ext>
            </a:extLst>
          </p:cNvPr>
          <p:cNvSpPr/>
          <p:nvPr/>
        </p:nvSpPr>
        <p:spPr>
          <a:xfrm>
            <a:off x="171231" y="5187248"/>
            <a:ext cx="308461" cy="460743"/>
          </a:xfrm>
          <a:custGeom>
            <a:avLst/>
            <a:gdLst/>
            <a:ahLst/>
            <a:cxnLst/>
            <a:rect l="l" t="t" r="r" b="b"/>
            <a:pathLst>
              <a:path w="42" h="62" extrusionOk="0">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9" name="Rectangle 8">
            <a:extLst>
              <a:ext uri="{FF2B5EF4-FFF2-40B4-BE49-F238E27FC236}">
                <a16:creationId xmlns:a16="http://schemas.microsoft.com/office/drawing/2014/main" id="{A610D7AA-DA54-42E1-BE91-EFD66DC0B293}"/>
              </a:ext>
            </a:extLst>
          </p:cNvPr>
          <p:cNvSpPr/>
          <p:nvPr/>
        </p:nvSpPr>
        <p:spPr>
          <a:xfrm>
            <a:off x="566666" y="5057519"/>
            <a:ext cx="1499048" cy="631135"/>
          </a:xfrm>
          <a:prstGeom prst="rect">
            <a:avLst/>
          </a:prstGeom>
        </p:spPr>
        <p:txBody>
          <a:bodyPr wrap="square">
            <a:spAutoFit/>
          </a:bodyPr>
          <a:lstStyle/>
          <a:p>
            <a:pPr defTabSz="571477">
              <a:defRPr/>
            </a:pPr>
            <a:r>
              <a:rPr lang="en-US" sz="1167" b="1">
                <a:solidFill>
                  <a:srgbClr val="FFFFFF"/>
                </a:solidFill>
                <a:latin typeface="Verdana" panose="020B0604030504040204" pitchFamily="34" charset="0"/>
                <a:ea typeface="Verdana" panose="020B0604030504040204" pitchFamily="34" charset="0"/>
              </a:rPr>
              <a:t>KEY RESULTS FOR IUS PARAMETERS</a:t>
            </a:r>
          </a:p>
        </p:txBody>
      </p:sp>
      <p:sp>
        <p:nvSpPr>
          <p:cNvPr id="10" name="Rectangle 9">
            <a:extLst>
              <a:ext uri="{FF2B5EF4-FFF2-40B4-BE49-F238E27FC236}">
                <a16:creationId xmlns:a16="http://schemas.microsoft.com/office/drawing/2014/main" id="{5294021E-DEF1-4D70-9BA4-7D6EBFA0250F}"/>
              </a:ext>
            </a:extLst>
          </p:cNvPr>
          <p:cNvSpPr/>
          <p:nvPr/>
        </p:nvSpPr>
        <p:spPr>
          <a:xfrm>
            <a:off x="2315732" y="4632811"/>
            <a:ext cx="9296258" cy="1677062"/>
          </a:xfrm>
          <a:prstGeom prst="rect">
            <a:avLst/>
          </a:prstGeom>
        </p:spPr>
        <p:txBody>
          <a:bodyPr wrap="square">
            <a:spAutoFit/>
          </a:bodyPr>
          <a:lstStyle/>
          <a:p>
            <a:pPr defTabSz="571477">
              <a:lnSpc>
                <a:spcPct val="150000"/>
              </a:lnSpc>
              <a:defRPr/>
            </a:pPr>
            <a:r>
              <a:rPr lang="en-US" sz="1000">
                <a:solidFill>
                  <a:srgbClr val="212121"/>
                </a:solidFill>
                <a:latin typeface="Verdana" panose="020B0604030504040204" pitchFamily="34" charset="0"/>
                <a:ea typeface="Verdana" panose="020B0604030504040204" pitchFamily="34" charset="0"/>
              </a:rPr>
              <a:t>Patients responding to treatment had lower BWT at weeks 2, 6, and 12 compared to baseline.</a:t>
            </a:r>
          </a:p>
          <a:p>
            <a:pPr defTabSz="571477">
              <a:lnSpc>
                <a:spcPct val="150000"/>
              </a:lnSpc>
              <a:defRPr/>
            </a:pPr>
            <a:r>
              <a:rPr lang="en-US" sz="1000">
                <a:solidFill>
                  <a:srgbClr val="212121"/>
                </a:solidFill>
                <a:latin typeface="Verdana" panose="020B0604030504040204" pitchFamily="34" charset="0"/>
                <a:ea typeface="Verdana" panose="020B0604030504040204" pitchFamily="34" charset="0"/>
              </a:rPr>
              <a:t>The study found a correlation between BTW normalization and clinical response. </a:t>
            </a:r>
          </a:p>
          <a:p>
            <a:pPr defTabSz="571477">
              <a:lnSpc>
                <a:spcPct val="150000"/>
              </a:lnSpc>
              <a:defRPr/>
            </a:pPr>
            <a:r>
              <a:rPr lang="en-US" sz="1000">
                <a:solidFill>
                  <a:srgbClr val="212121"/>
                </a:solidFill>
                <a:latin typeface="Verdana" panose="020B0604030504040204" pitchFamily="34" charset="0"/>
                <a:ea typeface="Verdana" panose="020B0604030504040204" pitchFamily="34" charset="0"/>
              </a:rPr>
              <a:t>Rapid improvement of the IUS pathology was observed as early as 2 weeks after treatment intensification, followed by clinical improvement as determined by Short Clinical Colitis Activity Index.</a:t>
            </a:r>
          </a:p>
          <a:p>
            <a:pPr defTabSz="571477">
              <a:lnSpc>
                <a:spcPct val="150000"/>
              </a:lnSpc>
              <a:defRPr/>
            </a:pPr>
            <a:r>
              <a:rPr lang="en-US" sz="1000">
                <a:solidFill>
                  <a:srgbClr val="212121"/>
                </a:solidFill>
                <a:latin typeface="Verdana" panose="020B0604030504040204" pitchFamily="34" charset="0"/>
                <a:ea typeface="Verdana" panose="020B0604030504040204" pitchFamily="34" charset="0"/>
              </a:rPr>
              <a:t>The study found a correlation between BTW and FC</a:t>
            </a:r>
          </a:p>
          <a:p>
            <a:pPr defTabSz="571477">
              <a:lnSpc>
                <a:spcPct val="150000"/>
              </a:lnSpc>
              <a:defRPr/>
            </a:pPr>
            <a:r>
              <a:rPr lang="en-US" sz="1000">
                <a:solidFill>
                  <a:srgbClr val="212121"/>
                </a:solidFill>
                <a:latin typeface="Verdana" panose="020B0604030504040204" pitchFamily="34" charset="0"/>
                <a:ea typeface="Verdana" panose="020B0604030504040204" pitchFamily="34" charset="0"/>
              </a:rPr>
              <a:t>Monitoring BWT alone with IUS can predict therapeutic response and can be used in general practice in a point-of-care setting for assessing short-term treatment response</a:t>
            </a:r>
          </a:p>
        </p:txBody>
      </p:sp>
      <p:sp>
        <p:nvSpPr>
          <p:cNvPr id="11" name="Google Shape;11764;p291">
            <a:extLst>
              <a:ext uri="{FF2B5EF4-FFF2-40B4-BE49-F238E27FC236}">
                <a16:creationId xmlns:a16="http://schemas.microsoft.com/office/drawing/2014/main" id="{0D87615E-F063-4F30-A1B9-C91E6CC0398C}"/>
              </a:ext>
            </a:extLst>
          </p:cNvPr>
          <p:cNvSpPr/>
          <p:nvPr/>
        </p:nvSpPr>
        <p:spPr>
          <a:xfrm>
            <a:off x="2205357" y="4696448"/>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16" name="Google Shape;11764;p291">
            <a:extLst>
              <a:ext uri="{FF2B5EF4-FFF2-40B4-BE49-F238E27FC236}">
                <a16:creationId xmlns:a16="http://schemas.microsoft.com/office/drawing/2014/main" id="{1E3696A5-83F5-4E53-BF88-9CCAEBF7FAFE}"/>
              </a:ext>
            </a:extLst>
          </p:cNvPr>
          <p:cNvSpPr/>
          <p:nvPr/>
        </p:nvSpPr>
        <p:spPr>
          <a:xfrm>
            <a:off x="2199753" y="4946728"/>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17" name="Google Shape;11764;p291">
            <a:extLst>
              <a:ext uri="{FF2B5EF4-FFF2-40B4-BE49-F238E27FC236}">
                <a16:creationId xmlns:a16="http://schemas.microsoft.com/office/drawing/2014/main" id="{91E8AF73-FD78-4DD4-BF59-A41F9E37267D}"/>
              </a:ext>
            </a:extLst>
          </p:cNvPr>
          <p:cNvSpPr/>
          <p:nvPr/>
        </p:nvSpPr>
        <p:spPr>
          <a:xfrm>
            <a:off x="2198943" y="5612126"/>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18" name="Rectangle 17">
            <a:extLst>
              <a:ext uri="{FF2B5EF4-FFF2-40B4-BE49-F238E27FC236}">
                <a16:creationId xmlns:a16="http://schemas.microsoft.com/office/drawing/2014/main" id="{C400ED23-F3D0-4181-9D47-24E7A646D534}"/>
              </a:ext>
            </a:extLst>
          </p:cNvPr>
          <p:cNvSpPr/>
          <p:nvPr/>
        </p:nvSpPr>
        <p:spPr>
          <a:xfrm>
            <a:off x="1077898" y="1881192"/>
            <a:ext cx="10215333" cy="553998"/>
          </a:xfrm>
          <a:prstGeom prst="rect">
            <a:avLst/>
          </a:prstGeom>
        </p:spPr>
        <p:txBody>
          <a:bodyPr wrap="square">
            <a:spAutoFit/>
          </a:bodyPr>
          <a:lstStyle/>
          <a:p>
            <a:pPr algn="just" defTabSz="761970">
              <a:defRPr/>
            </a:pPr>
            <a:r>
              <a:rPr lang="en-US" sz="1000" kern="0">
                <a:solidFill>
                  <a:srgbClr val="000000"/>
                </a:solidFill>
                <a:latin typeface="Verdana" panose="020B0604030504040204" pitchFamily="34" charset="0"/>
                <a:ea typeface="Verdana" panose="020B0604030504040204" pitchFamily="34" charset="0"/>
              </a:rPr>
              <a:t>Prospective observational evaluation of IUS for disease monitoring of patients with UC in routine clinical practice. The study was conducted in 42 German IBD-specialized </a:t>
            </a:r>
            <a:r>
              <a:rPr lang="en-US" sz="1000" kern="0" err="1">
                <a:solidFill>
                  <a:srgbClr val="000000"/>
                </a:solidFill>
                <a:latin typeface="Verdana" panose="020B0604030504040204" pitchFamily="34" charset="0"/>
                <a:ea typeface="Verdana" panose="020B0604030504040204" pitchFamily="34" charset="0"/>
              </a:rPr>
              <a:t>centres</a:t>
            </a:r>
            <a:r>
              <a:rPr lang="en-US" sz="1000" kern="0">
                <a:solidFill>
                  <a:srgbClr val="000000"/>
                </a:solidFill>
                <a:latin typeface="Verdana" panose="020B0604030504040204" pitchFamily="34" charset="0"/>
                <a:ea typeface="Verdana" panose="020B0604030504040204" pitchFamily="34" charset="0"/>
              </a:rPr>
              <a:t> with 224 patients who </a:t>
            </a:r>
            <a:r>
              <a:rPr lang="en-US" sz="1000">
                <a:solidFill>
                  <a:srgbClr val="000000"/>
                </a:solidFill>
                <a:latin typeface="Verdana" panose="020B0604030504040204" pitchFamily="34" charset="0"/>
                <a:ea typeface="Verdana" panose="020B0604030504040204" pitchFamily="34" charset="0"/>
              </a:rPr>
              <a:t>received standard-of-care treatment (</a:t>
            </a:r>
            <a:r>
              <a:rPr lang="en-US" sz="1000" err="1">
                <a:solidFill>
                  <a:srgbClr val="000000"/>
                </a:solidFill>
                <a:latin typeface="Verdana" panose="020B0604030504040204" pitchFamily="34" charset="0"/>
                <a:ea typeface="Verdana" panose="020B0604030504040204" pitchFamily="34" charset="0"/>
              </a:rPr>
              <a:t>aminosalicylates</a:t>
            </a:r>
            <a:r>
              <a:rPr lang="en-US" sz="1000">
                <a:solidFill>
                  <a:srgbClr val="000000"/>
                </a:solidFill>
                <a:latin typeface="Verdana" panose="020B0604030504040204" pitchFamily="34" charset="0"/>
                <a:ea typeface="Verdana" panose="020B0604030504040204" pitchFamily="34" charset="0"/>
              </a:rPr>
              <a:t>, corticosteroids, conventional immunosuppressives, and/or biologics) and were monitored with IUS for 12 weeks.</a:t>
            </a:r>
            <a:endParaRPr lang="en-US" sz="1500" kern="0">
              <a:solidFill>
                <a:sysClr val="windowText" lastClr="000000"/>
              </a:solidFill>
              <a:latin typeface="Verdana" panose="020B060403050404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C1C33157-FABC-450A-B6E4-5AE7A899742F}"/>
              </a:ext>
            </a:extLst>
          </p:cNvPr>
          <p:cNvSpPr/>
          <p:nvPr/>
        </p:nvSpPr>
        <p:spPr>
          <a:xfrm>
            <a:off x="1077899" y="1572342"/>
            <a:ext cx="2685154" cy="271934"/>
          </a:xfrm>
          <a:prstGeom prst="rect">
            <a:avLst/>
          </a:prstGeom>
        </p:spPr>
        <p:txBody>
          <a:bodyPr wrap="square">
            <a:spAutoFit/>
          </a:bodyPr>
          <a:lstStyle/>
          <a:p>
            <a:pPr defTabSz="914363">
              <a:defRPr/>
            </a:pPr>
            <a:r>
              <a:rPr lang="en-US" sz="1167" b="1" u="sng">
                <a:solidFill>
                  <a:srgbClr val="003479"/>
                </a:solidFill>
                <a:latin typeface="Verdana" panose="020B0604030504040204" pitchFamily="34" charset="0"/>
                <a:ea typeface="Verdana" panose="020B0604030504040204" pitchFamily="34" charset="0"/>
                <a:cs typeface="Verdana" panose="020B0604030504040204" pitchFamily="34" charset="0"/>
              </a:rPr>
              <a:t>Study details </a:t>
            </a:r>
            <a:endParaRPr lang="en-US" sz="1167" u="sng">
              <a:solidFill>
                <a:srgbClr val="003479"/>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Graphic 21" descr="Research">
            <a:extLst>
              <a:ext uri="{FF2B5EF4-FFF2-40B4-BE49-F238E27FC236}">
                <a16:creationId xmlns:a16="http://schemas.microsoft.com/office/drawing/2014/main" id="{8DED2803-B0CD-414C-BAD4-E0623FA5C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28" y="1534626"/>
            <a:ext cx="538610" cy="538610"/>
          </a:xfrm>
          <a:prstGeom prst="rect">
            <a:avLst/>
          </a:prstGeom>
        </p:spPr>
      </p:pic>
      <p:sp>
        <p:nvSpPr>
          <p:cNvPr id="12" name="Google Shape;11764;p291">
            <a:extLst>
              <a:ext uri="{FF2B5EF4-FFF2-40B4-BE49-F238E27FC236}">
                <a16:creationId xmlns:a16="http://schemas.microsoft.com/office/drawing/2014/main" id="{A69E3743-B731-91FC-7467-F8A0A696CE62}"/>
              </a:ext>
            </a:extLst>
          </p:cNvPr>
          <p:cNvSpPr/>
          <p:nvPr/>
        </p:nvSpPr>
        <p:spPr>
          <a:xfrm>
            <a:off x="2198943" y="5895825"/>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15" name="TextBox 14">
            <a:extLst>
              <a:ext uri="{FF2B5EF4-FFF2-40B4-BE49-F238E27FC236}">
                <a16:creationId xmlns:a16="http://schemas.microsoft.com/office/drawing/2014/main" id="{49955156-A60F-B36D-72F9-D76D47436BB5}"/>
              </a:ext>
            </a:extLst>
          </p:cNvPr>
          <p:cNvSpPr txBox="1"/>
          <p:nvPr/>
        </p:nvSpPr>
        <p:spPr>
          <a:xfrm>
            <a:off x="2856583" y="2584140"/>
            <a:ext cx="5464773" cy="246221"/>
          </a:xfrm>
          <a:prstGeom prst="rect">
            <a:avLst/>
          </a:prstGeom>
          <a:noFill/>
        </p:spPr>
        <p:txBody>
          <a:bodyPr wrap="square" rtlCol="0">
            <a:spAutoFit/>
          </a:bodyPr>
          <a:lstStyle/>
          <a:p>
            <a:pPr defTabSz="608486" fontAlgn="base">
              <a:spcBef>
                <a:spcPct val="50000"/>
              </a:spcBef>
              <a:spcAft>
                <a:spcPct val="0"/>
              </a:spcAft>
              <a:defRPr/>
            </a:pPr>
            <a:r>
              <a:rPr lang="en-IN" sz="1000" b="1">
                <a:solidFill>
                  <a:srgbClr val="00A0DF"/>
                </a:solidFill>
                <a:latin typeface="Verdana" panose="020B0604030504040204" pitchFamily="34" charset="0"/>
                <a:ea typeface="Verdana" panose="020B0604030504040204" pitchFamily="34" charset="0"/>
              </a:rPr>
              <a:t>Proportion of patients with increased BWT over the study period*</a:t>
            </a:r>
          </a:p>
        </p:txBody>
      </p:sp>
      <p:graphicFrame>
        <p:nvGraphicFramePr>
          <p:cNvPr id="20" name="Chart 19">
            <a:extLst>
              <a:ext uri="{FF2B5EF4-FFF2-40B4-BE49-F238E27FC236}">
                <a16:creationId xmlns:a16="http://schemas.microsoft.com/office/drawing/2014/main" id="{E560CE2D-3CC9-A672-26B2-BAA4041FBA9C}"/>
              </a:ext>
            </a:extLst>
          </p:cNvPr>
          <p:cNvGraphicFramePr/>
          <p:nvPr/>
        </p:nvGraphicFramePr>
        <p:xfrm>
          <a:off x="2032000" y="2699556"/>
          <a:ext cx="8128000" cy="1954534"/>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147C6C88-D961-F769-C0B0-E63D5E4E6E6A}"/>
              </a:ext>
            </a:extLst>
          </p:cNvPr>
          <p:cNvSpPr txBox="1"/>
          <p:nvPr/>
        </p:nvSpPr>
        <p:spPr>
          <a:xfrm>
            <a:off x="4100942" y="3058805"/>
            <a:ext cx="1313448" cy="220510"/>
          </a:xfrm>
          <a:prstGeom prst="rect">
            <a:avLst/>
          </a:prstGeom>
          <a:noFill/>
        </p:spPr>
        <p:txBody>
          <a:bodyPr wrap="square" rtlCol="0">
            <a:spAutoFit/>
          </a:bodyPr>
          <a:lstStyle/>
          <a:p>
            <a:pPr defTabSz="608486" fontAlgn="base">
              <a:spcBef>
                <a:spcPct val="50000"/>
              </a:spcBef>
              <a:spcAft>
                <a:spcPct val="0"/>
              </a:spcAft>
              <a:defRPr/>
            </a:pPr>
            <a:r>
              <a:rPr lang="en-IN" sz="833">
                <a:solidFill>
                  <a:srgbClr val="212121"/>
                </a:solidFill>
                <a:latin typeface="Arial" pitchFamily="-65" charset="0"/>
              </a:rPr>
              <a:t>P&lt;0.001</a:t>
            </a:r>
          </a:p>
        </p:txBody>
      </p:sp>
      <p:sp>
        <p:nvSpPr>
          <p:cNvPr id="24" name="TextBox 23">
            <a:extLst>
              <a:ext uri="{FF2B5EF4-FFF2-40B4-BE49-F238E27FC236}">
                <a16:creationId xmlns:a16="http://schemas.microsoft.com/office/drawing/2014/main" id="{125E0850-94DC-130B-90A4-A3EAA8D3B498}"/>
              </a:ext>
            </a:extLst>
          </p:cNvPr>
          <p:cNvSpPr txBox="1"/>
          <p:nvPr/>
        </p:nvSpPr>
        <p:spPr>
          <a:xfrm>
            <a:off x="7316048" y="3058805"/>
            <a:ext cx="1313448" cy="220510"/>
          </a:xfrm>
          <a:prstGeom prst="rect">
            <a:avLst/>
          </a:prstGeom>
          <a:noFill/>
        </p:spPr>
        <p:txBody>
          <a:bodyPr wrap="square" rtlCol="0">
            <a:spAutoFit/>
          </a:bodyPr>
          <a:lstStyle/>
          <a:p>
            <a:pPr defTabSz="608486" fontAlgn="base">
              <a:spcBef>
                <a:spcPct val="50000"/>
              </a:spcBef>
              <a:spcAft>
                <a:spcPct val="0"/>
              </a:spcAft>
              <a:defRPr/>
            </a:pPr>
            <a:r>
              <a:rPr lang="en-IN" sz="833">
                <a:solidFill>
                  <a:srgbClr val="212121"/>
                </a:solidFill>
                <a:latin typeface="Arial" pitchFamily="-65" charset="0"/>
              </a:rPr>
              <a:t>P&lt;0.001</a:t>
            </a:r>
          </a:p>
        </p:txBody>
      </p:sp>
      <p:sp>
        <p:nvSpPr>
          <p:cNvPr id="13" name="TextBox 12">
            <a:extLst>
              <a:ext uri="{FF2B5EF4-FFF2-40B4-BE49-F238E27FC236}">
                <a16:creationId xmlns:a16="http://schemas.microsoft.com/office/drawing/2014/main" id="{FB5E1FCE-265F-80D5-1251-FCBC832CDBFA}"/>
              </a:ext>
            </a:extLst>
          </p:cNvPr>
          <p:cNvSpPr txBox="1"/>
          <p:nvPr/>
        </p:nvSpPr>
        <p:spPr>
          <a:xfrm rot="16200000">
            <a:off x="1240136" y="2974124"/>
            <a:ext cx="1356788" cy="246221"/>
          </a:xfrm>
          <a:prstGeom prst="rect">
            <a:avLst/>
          </a:prstGeom>
          <a:noFill/>
        </p:spPr>
        <p:txBody>
          <a:bodyPr wrap="square">
            <a:spAutoFit/>
          </a:bodyPr>
          <a:lstStyle/>
          <a:p>
            <a:pPr defTabSz="608486" fontAlgn="base">
              <a:spcBef>
                <a:spcPct val="50000"/>
              </a:spcBef>
              <a:spcAft>
                <a:spcPct val="0"/>
              </a:spcAft>
            </a:pPr>
            <a:r>
              <a:rPr lang="en-US" sz="1000">
                <a:solidFill>
                  <a:srgbClr val="212121"/>
                </a:solidFill>
                <a:latin typeface="Arial"/>
                <a:ea typeface="Verdana" panose="020B0604030504040204" pitchFamily="34" charset="0"/>
              </a:rPr>
              <a:t>Patients (%)</a:t>
            </a:r>
            <a:endParaRPr lang="en-NZ" sz="1000">
              <a:solidFill>
                <a:srgbClr val="212121"/>
              </a:solidFill>
              <a:latin typeface="Arial"/>
            </a:endParaRPr>
          </a:p>
        </p:txBody>
      </p:sp>
      <p:sp>
        <p:nvSpPr>
          <p:cNvPr id="23" name="Google Shape;11764;p291">
            <a:extLst>
              <a:ext uri="{FF2B5EF4-FFF2-40B4-BE49-F238E27FC236}">
                <a16:creationId xmlns:a16="http://schemas.microsoft.com/office/drawing/2014/main" id="{594F8BCC-236F-4E1F-9BC7-80FD829B10CE}"/>
              </a:ext>
            </a:extLst>
          </p:cNvPr>
          <p:cNvSpPr/>
          <p:nvPr/>
        </p:nvSpPr>
        <p:spPr>
          <a:xfrm>
            <a:off x="2205357" y="5149853"/>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8158013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2C8F-8E0B-4DD1-8A28-9F5E08C6928D}"/>
              </a:ext>
            </a:extLst>
          </p:cNvPr>
          <p:cNvSpPr>
            <a:spLocks noGrp="1"/>
          </p:cNvSpPr>
          <p:nvPr>
            <p:ph type="title"/>
          </p:nvPr>
        </p:nvSpPr>
        <p:spPr>
          <a:xfrm>
            <a:off x="605366" y="378458"/>
            <a:ext cx="11335976" cy="923330"/>
          </a:xfrm>
        </p:spPr>
        <p:txBody>
          <a:bodyPr/>
          <a:lstStyle/>
          <a:p>
            <a:r>
              <a:rPr lang="en-US"/>
              <a:t>Post-hoc analysis of TRUST and TRUST&amp;UC studies</a:t>
            </a:r>
          </a:p>
        </p:txBody>
      </p:sp>
      <p:sp>
        <p:nvSpPr>
          <p:cNvPr id="4" name="Slide Number Placeholder 3">
            <a:extLst>
              <a:ext uri="{FF2B5EF4-FFF2-40B4-BE49-F238E27FC236}">
                <a16:creationId xmlns:a16="http://schemas.microsoft.com/office/drawing/2014/main" id="{1E426619-1602-4E0A-82FE-C977B72BF859}"/>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11</a:t>
            </a:fld>
            <a:endParaRPr lang="en-US">
              <a:solidFill>
                <a:srgbClr val="646464"/>
              </a:solidFill>
            </a:endParaRPr>
          </a:p>
        </p:txBody>
      </p:sp>
      <p:sp>
        <p:nvSpPr>
          <p:cNvPr id="5" name="Text Placeholder 4">
            <a:extLst>
              <a:ext uri="{FF2B5EF4-FFF2-40B4-BE49-F238E27FC236}">
                <a16:creationId xmlns:a16="http://schemas.microsoft.com/office/drawing/2014/main" id="{659CD035-EA04-42DF-A29E-4BAC5ED534D4}"/>
              </a:ext>
            </a:extLst>
          </p:cNvPr>
          <p:cNvSpPr>
            <a:spLocks noGrp="1"/>
          </p:cNvSpPr>
          <p:nvPr>
            <p:ph type="body" sz="quarter" idx="17"/>
          </p:nvPr>
        </p:nvSpPr>
        <p:spPr>
          <a:xfrm>
            <a:off x="325461" y="6531657"/>
            <a:ext cx="9520362" cy="266310"/>
          </a:xfrm>
        </p:spPr>
        <p:txBody>
          <a:bodyPr/>
          <a:lstStyle/>
          <a:p>
            <a:r>
              <a:rPr lang="en-US"/>
              <a:t>TRUST: Transabdominal Ultrasonography of the bowel in subjects with IBD To monitor disease activity; TRUST&amp;UC: Transabdominal Ultrasonography of the bowel in subjects with IBD To monitor disease activity with UC; UC: ulcerative colitis; CD: Chron’s disease; TR: transmural response; TH: transmural healing; IUS: intestinal ultrasound; BTW: bowel wall thickness; CRP: C-reactive protein; FC: fecal calprotectin; HBI: Harvey-Bradshaw index. </a:t>
            </a:r>
          </a:p>
          <a:p>
            <a:r>
              <a:rPr lang="en-US" err="1"/>
              <a:t>Helwig</a:t>
            </a:r>
            <a:r>
              <a:rPr lang="en-US"/>
              <a:t>, U. (2022). </a:t>
            </a:r>
            <a:r>
              <a:rPr lang="en-US" i="1"/>
              <a:t>J </a:t>
            </a:r>
            <a:r>
              <a:rPr lang="en-US" i="1" err="1"/>
              <a:t>Crohns</a:t>
            </a:r>
            <a:r>
              <a:rPr lang="en-US" i="1"/>
              <a:t> Colitis</a:t>
            </a:r>
            <a:r>
              <a:rPr lang="en-US"/>
              <a:t>. 16(1):57-67. </a:t>
            </a:r>
          </a:p>
        </p:txBody>
      </p:sp>
      <p:sp>
        <p:nvSpPr>
          <p:cNvPr id="6" name="Rectangle 5">
            <a:extLst>
              <a:ext uri="{FF2B5EF4-FFF2-40B4-BE49-F238E27FC236}">
                <a16:creationId xmlns:a16="http://schemas.microsoft.com/office/drawing/2014/main" id="{D79AD226-76B5-4AAF-9F9F-D313330916AC}"/>
              </a:ext>
            </a:extLst>
          </p:cNvPr>
          <p:cNvSpPr/>
          <p:nvPr/>
        </p:nvSpPr>
        <p:spPr bwMode="auto">
          <a:xfrm>
            <a:off x="-1" y="4975309"/>
            <a:ext cx="2091071" cy="1042834"/>
          </a:xfrm>
          <a:prstGeom prst="rect">
            <a:avLst/>
          </a:prstGeom>
          <a:solidFill>
            <a:schemeClr val="accent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BF460514-BC91-441A-AF1C-05FC4D1BA0FD}"/>
              </a:ext>
            </a:extLst>
          </p:cNvPr>
          <p:cNvSpPr/>
          <p:nvPr/>
        </p:nvSpPr>
        <p:spPr bwMode="auto">
          <a:xfrm>
            <a:off x="2152687" y="4792108"/>
            <a:ext cx="9609467" cy="1464855"/>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8" name="Google Shape;1992;p92">
            <a:extLst>
              <a:ext uri="{FF2B5EF4-FFF2-40B4-BE49-F238E27FC236}">
                <a16:creationId xmlns:a16="http://schemas.microsoft.com/office/drawing/2014/main" id="{55657035-806C-4913-8A38-2CAB97675DC6}"/>
              </a:ext>
            </a:extLst>
          </p:cNvPr>
          <p:cNvSpPr/>
          <p:nvPr/>
        </p:nvSpPr>
        <p:spPr>
          <a:xfrm>
            <a:off x="171231" y="5231932"/>
            <a:ext cx="308461" cy="460743"/>
          </a:xfrm>
          <a:custGeom>
            <a:avLst/>
            <a:gdLst/>
            <a:ahLst/>
            <a:cxnLst/>
            <a:rect l="l" t="t" r="r" b="b"/>
            <a:pathLst>
              <a:path w="42" h="62" extrusionOk="0">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 name="Rectangle 8">
            <a:extLst>
              <a:ext uri="{FF2B5EF4-FFF2-40B4-BE49-F238E27FC236}">
                <a16:creationId xmlns:a16="http://schemas.microsoft.com/office/drawing/2014/main" id="{A610D7AA-DA54-42E1-BE91-EFD66DC0B293}"/>
              </a:ext>
            </a:extLst>
          </p:cNvPr>
          <p:cNvSpPr/>
          <p:nvPr/>
        </p:nvSpPr>
        <p:spPr>
          <a:xfrm>
            <a:off x="566666" y="5217025"/>
            <a:ext cx="1499048" cy="631135"/>
          </a:xfrm>
          <a:prstGeom prst="rect">
            <a:avLst/>
          </a:prstGeom>
        </p:spPr>
        <p:txBody>
          <a:bodyPr wrap="square">
            <a:spAutoFit/>
          </a:bodyPr>
          <a:lstStyle/>
          <a:p>
            <a:pPr defTabSz="571477"/>
            <a:r>
              <a:rPr lang="en-US" sz="1167" b="1">
                <a:solidFill>
                  <a:srgbClr val="FFFFFF"/>
                </a:solidFill>
                <a:latin typeface="Verdana" panose="020B0604030504040204" pitchFamily="34" charset="0"/>
                <a:ea typeface="Verdana" panose="020B0604030504040204" pitchFamily="34" charset="0"/>
              </a:rPr>
              <a:t>KEY RESULTS USING IUS MONITORING</a:t>
            </a:r>
          </a:p>
        </p:txBody>
      </p:sp>
      <p:sp>
        <p:nvSpPr>
          <p:cNvPr id="10" name="Rectangle 9">
            <a:extLst>
              <a:ext uri="{FF2B5EF4-FFF2-40B4-BE49-F238E27FC236}">
                <a16:creationId xmlns:a16="http://schemas.microsoft.com/office/drawing/2014/main" id="{5294021E-DEF1-4D70-9BA4-7D6EBFA0250F}"/>
              </a:ext>
            </a:extLst>
          </p:cNvPr>
          <p:cNvSpPr/>
          <p:nvPr/>
        </p:nvSpPr>
        <p:spPr>
          <a:xfrm>
            <a:off x="2344450" y="4828939"/>
            <a:ext cx="9296258" cy="1446230"/>
          </a:xfrm>
          <a:prstGeom prst="rect">
            <a:avLst/>
          </a:prstGeom>
        </p:spPr>
        <p:txBody>
          <a:bodyPr wrap="square">
            <a:spAutoFit/>
          </a:bodyPr>
          <a:lstStyle/>
          <a:p>
            <a:pPr defTabSz="571477">
              <a:lnSpc>
                <a:spcPct val="150000"/>
              </a:lnSpc>
            </a:pPr>
            <a:r>
              <a:rPr lang="en-US" sz="1000">
                <a:solidFill>
                  <a:srgbClr val="212121"/>
                </a:solidFill>
                <a:latin typeface="Verdana" panose="020B0604030504040204" pitchFamily="34" charset="0"/>
                <a:ea typeface="Verdana" panose="020B0604030504040204" pitchFamily="34" charset="0"/>
              </a:rPr>
              <a:t>66% of CD and 77% of UC patients showed TR at 12 weeks.</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23% of patients with CD and 45% of patients with UC showed complete TH at 12 weeks. </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89% of patients with CD who showed TR at 12 weeks also showed TR at 52 weeks.</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93% and 79% of patients with TR at 12 weeks showed clinical response and clinical remission at 52 weeks.</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IUS is a useful method to assess transmural inflammatory activity in clinical practice. TR and TH are predictive for sonographic outcome at week 52.</a:t>
            </a:r>
          </a:p>
        </p:txBody>
      </p:sp>
      <p:sp>
        <p:nvSpPr>
          <p:cNvPr id="11" name="Google Shape;11764;p291">
            <a:extLst>
              <a:ext uri="{FF2B5EF4-FFF2-40B4-BE49-F238E27FC236}">
                <a16:creationId xmlns:a16="http://schemas.microsoft.com/office/drawing/2014/main" id="{0D87615E-F063-4F30-A1B9-C91E6CC0398C}"/>
              </a:ext>
            </a:extLst>
          </p:cNvPr>
          <p:cNvSpPr/>
          <p:nvPr/>
        </p:nvSpPr>
        <p:spPr>
          <a:xfrm>
            <a:off x="2193903" y="4951563"/>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 name="Google Shape;11764;p291">
            <a:extLst>
              <a:ext uri="{FF2B5EF4-FFF2-40B4-BE49-F238E27FC236}">
                <a16:creationId xmlns:a16="http://schemas.microsoft.com/office/drawing/2014/main" id="{1E3696A5-83F5-4E53-BF88-9CCAEBF7FAFE}"/>
              </a:ext>
            </a:extLst>
          </p:cNvPr>
          <p:cNvSpPr/>
          <p:nvPr/>
        </p:nvSpPr>
        <p:spPr>
          <a:xfrm>
            <a:off x="2193903" y="5182175"/>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 name="Google Shape;11764;p291">
            <a:extLst>
              <a:ext uri="{FF2B5EF4-FFF2-40B4-BE49-F238E27FC236}">
                <a16:creationId xmlns:a16="http://schemas.microsoft.com/office/drawing/2014/main" id="{91E8AF73-FD78-4DD4-BF59-A41F9E37267D}"/>
              </a:ext>
            </a:extLst>
          </p:cNvPr>
          <p:cNvSpPr/>
          <p:nvPr/>
        </p:nvSpPr>
        <p:spPr>
          <a:xfrm>
            <a:off x="2193903" y="5412787"/>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8" name="Rectangle 17">
            <a:extLst>
              <a:ext uri="{FF2B5EF4-FFF2-40B4-BE49-F238E27FC236}">
                <a16:creationId xmlns:a16="http://schemas.microsoft.com/office/drawing/2014/main" id="{C400ED23-F3D0-4181-9D47-24E7A646D534}"/>
              </a:ext>
            </a:extLst>
          </p:cNvPr>
          <p:cNvSpPr/>
          <p:nvPr/>
        </p:nvSpPr>
        <p:spPr>
          <a:xfrm>
            <a:off x="1077897" y="1881193"/>
            <a:ext cx="10684257" cy="707886"/>
          </a:xfrm>
          <a:prstGeom prst="rect">
            <a:avLst/>
          </a:prstGeom>
        </p:spPr>
        <p:txBody>
          <a:bodyPr wrap="square">
            <a:spAutoFit/>
          </a:bodyPr>
          <a:lstStyle/>
          <a:p>
            <a:pPr algn="just" defTabSz="761970">
              <a:defRPr/>
            </a:pPr>
            <a:r>
              <a:rPr lang="en-US" sz="1000" kern="0">
                <a:solidFill>
                  <a:srgbClr val="000000"/>
                </a:solidFill>
                <a:latin typeface="Verdana" panose="020B0604030504040204" pitchFamily="34" charset="0"/>
                <a:ea typeface="Verdana" panose="020B0604030504040204" pitchFamily="34" charset="0"/>
              </a:rPr>
              <a:t>Post-hoc analysis of TRUST and TRUST&amp;UC studies to assess TH as a target using IUS in 135 IBD patients with increased BWT.</a:t>
            </a:r>
            <a:r>
              <a:rPr lang="en-US" sz="1000">
                <a:solidFill>
                  <a:srgbClr val="000000"/>
                </a:solidFill>
                <a:latin typeface="Verdana" panose="020B0604030504040204" pitchFamily="34" charset="0"/>
                <a:ea typeface="Verdana" panose="020B0604030504040204" pitchFamily="34" charset="0"/>
              </a:rPr>
              <a:t> Patients were monitored with IUS to assess TR (&gt;25% reduction of BWT) and TH (different levels based on BWT normalization, color doppler normalization, no loss of stratification, no fibro-fatty proliferation, with complete TH if the four criteria are met).</a:t>
            </a:r>
          </a:p>
          <a:p>
            <a:pPr algn="just" defTabSz="761970">
              <a:defRPr/>
            </a:pPr>
            <a:endParaRPr lang="en-US" sz="1000" kern="0">
              <a:solidFill>
                <a:sysClr val="windowText" lastClr="000000"/>
              </a:solidFill>
              <a:latin typeface="Verdana" panose="020B060403050404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C1C33157-FABC-450A-B6E4-5AE7A899742F}"/>
              </a:ext>
            </a:extLst>
          </p:cNvPr>
          <p:cNvSpPr/>
          <p:nvPr/>
        </p:nvSpPr>
        <p:spPr>
          <a:xfrm>
            <a:off x="1077899" y="1572342"/>
            <a:ext cx="2685154" cy="271934"/>
          </a:xfrm>
          <a:prstGeom prst="rect">
            <a:avLst/>
          </a:prstGeom>
        </p:spPr>
        <p:txBody>
          <a:bodyPr wrap="square">
            <a:spAutoFit/>
          </a:bodyPr>
          <a:lstStyle/>
          <a:p>
            <a:pPr defTabSz="914363">
              <a:defRPr/>
            </a:pPr>
            <a:r>
              <a:rPr lang="en-US" sz="1167" b="1" u="sng">
                <a:solidFill>
                  <a:srgbClr val="003479"/>
                </a:solidFill>
                <a:latin typeface="Verdana" panose="020B0604030504040204" pitchFamily="34" charset="0"/>
                <a:ea typeface="Verdana" panose="020B0604030504040204" pitchFamily="34" charset="0"/>
                <a:cs typeface="Verdana" panose="020B0604030504040204" pitchFamily="34" charset="0"/>
              </a:rPr>
              <a:t>Study details </a:t>
            </a:r>
            <a:endParaRPr lang="en-US" sz="1167" u="sng">
              <a:solidFill>
                <a:srgbClr val="003479"/>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Graphic 21" descr="Research">
            <a:extLst>
              <a:ext uri="{FF2B5EF4-FFF2-40B4-BE49-F238E27FC236}">
                <a16:creationId xmlns:a16="http://schemas.microsoft.com/office/drawing/2014/main" id="{8DED2803-B0CD-414C-BAD4-E0623FA5C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28" y="1534626"/>
            <a:ext cx="538610" cy="538610"/>
          </a:xfrm>
          <a:prstGeom prst="rect">
            <a:avLst/>
          </a:prstGeom>
        </p:spPr>
      </p:pic>
      <p:sp>
        <p:nvSpPr>
          <p:cNvPr id="29" name="Google Shape;11764;p291">
            <a:extLst>
              <a:ext uri="{FF2B5EF4-FFF2-40B4-BE49-F238E27FC236}">
                <a16:creationId xmlns:a16="http://schemas.microsoft.com/office/drawing/2014/main" id="{F2241702-555F-4DBD-BABF-3EF6044873AF}"/>
              </a:ext>
            </a:extLst>
          </p:cNvPr>
          <p:cNvSpPr/>
          <p:nvPr/>
        </p:nvSpPr>
        <p:spPr>
          <a:xfrm>
            <a:off x="2193903" y="5643398"/>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 name="Google Shape;11764;p291">
            <a:extLst>
              <a:ext uri="{FF2B5EF4-FFF2-40B4-BE49-F238E27FC236}">
                <a16:creationId xmlns:a16="http://schemas.microsoft.com/office/drawing/2014/main" id="{D913B843-9AF3-1C18-E395-AFFA4892516D}"/>
              </a:ext>
            </a:extLst>
          </p:cNvPr>
          <p:cNvSpPr/>
          <p:nvPr/>
        </p:nvSpPr>
        <p:spPr>
          <a:xfrm>
            <a:off x="2193903" y="5949457"/>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aphicFrame>
        <p:nvGraphicFramePr>
          <p:cNvPr id="15" name="Chart 14">
            <a:extLst>
              <a:ext uri="{FF2B5EF4-FFF2-40B4-BE49-F238E27FC236}">
                <a16:creationId xmlns:a16="http://schemas.microsoft.com/office/drawing/2014/main" id="{2FF97305-3940-E5BC-37F1-E61CDC40EEA8}"/>
              </a:ext>
            </a:extLst>
          </p:cNvPr>
          <p:cNvGraphicFramePr/>
          <p:nvPr/>
        </p:nvGraphicFramePr>
        <p:xfrm>
          <a:off x="1870098" y="2573690"/>
          <a:ext cx="7815323" cy="20696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19839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2C8F-8E0B-4DD1-8A28-9F5E08C6928D}"/>
              </a:ext>
            </a:extLst>
          </p:cNvPr>
          <p:cNvSpPr>
            <a:spLocks noGrp="1"/>
          </p:cNvSpPr>
          <p:nvPr>
            <p:ph type="title"/>
          </p:nvPr>
        </p:nvSpPr>
        <p:spPr>
          <a:xfrm>
            <a:off x="605367" y="378458"/>
            <a:ext cx="10145760" cy="923330"/>
          </a:xfrm>
        </p:spPr>
        <p:txBody>
          <a:bodyPr/>
          <a:lstStyle/>
          <a:p>
            <a:r>
              <a:rPr lang="en-US"/>
              <a:t>STARDUST-IUS sub-study for monitoring response to </a:t>
            </a:r>
            <a:r>
              <a:rPr lang="en-US" err="1"/>
              <a:t>ustekinumab</a:t>
            </a:r>
            <a:r>
              <a:rPr lang="en-US"/>
              <a:t> treatment in CD</a:t>
            </a:r>
          </a:p>
        </p:txBody>
      </p:sp>
      <p:sp>
        <p:nvSpPr>
          <p:cNvPr id="4" name="Slide Number Placeholder 3">
            <a:extLst>
              <a:ext uri="{FF2B5EF4-FFF2-40B4-BE49-F238E27FC236}">
                <a16:creationId xmlns:a16="http://schemas.microsoft.com/office/drawing/2014/main" id="{1E426619-1602-4E0A-82FE-C977B72BF859}"/>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12</a:t>
            </a:fld>
            <a:endParaRPr lang="en-US">
              <a:solidFill>
                <a:srgbClr val="646464"/>
              </a:solidFill>
            </a:endParaRPr>
          </a:p>
        </p:txBody>
      </p:sp>
      <p:sp>
        <p:nvSpPr>
          <p:cNvPr id="5" name="Text Placeholder 4">
            <a:extLst>
              <a:ext uri="{FF2B5EF4-FFF2-40B4-BE49-F238E27FC236}">
                <a16:creationId xmlns:a16="http://schemas.microsoft.com/office/drawing/2014/main" id="{659CD035-EA04-42DF-A29E-4BAC5ED534D4}"/>
              </a:ext>
            </a:extLst>
          </p:cNvPr>
          <p:cNvSpPr>
            <a:spLocks noGrp="1"/>
          </p:cNvSpPr>
          <p:nvPr>
            <p:ph type="body" sz="quarter" idx="17"/>
          </p:nvPr>
        </p:nvSpPr>
        <p:spPr/>
        <p:txBody>
          <a:bodyPr/>
          <a:lstStyle/>
          <a:p>
            <a:r>
              <a:rPr lang="en-US"/>
              <a:t>CD: Crohn’s disease; CDAI: Crohn’s disease activity index; SES-CD: simple endoscopic index for CD; IV: intravenous; UST: </a:t>
            </a:r>
            <a:r>
              <a:rPr lang="en-US" err="1"/>
              <a:t>Ustekinumab</a:t>
            </a:r>
            <a:r>
              <a:rPr lang="en-US"/>
              <a:t>; SC: subcutaneous; TR: transmural response; TH: transmural healing. </a:t>
            </a:r>
          </a:p>
          <a:p>
            <a:r>
              <a:rPr lang="en-US"/>
              <a:t>1. </a:t>
            </a:r>
            <a:r>
              <a:rPr lang="en-US" err="1"/>
              <a:t>Danese</a:t>
            </a:r>
            <a:r>
              <a:rPr lang="en-US"/>
              <a:t>, S. (2022). </a:t>
            </a:r>
            <a:r>
              <a:rPr lang="en-US" i="1"/>
              <a:t>Lancet Gastroenterol </a:t>
            </a:r>
            <a:r>
              <a:rPr lang="en-US" i="1" err="1"/>
              <a:t>Hepatol</a:t>
            </a:r>
            <a:r>
              <a:rPr lang="en-US"/>
              <a:t>. 7(4):294-306. 2. </a:t>
            </a:r>
            <a:r>
              <a:rPr lang="en-US" err="1"/>
              <a:t>Kucharzik</a:t>
            </a:r>
            <a:r>
              <a:rPr lang="en-US"/>
              <a:t>, T. (2020). </a:t>
            </a:r>
            <a:r>
              <a:rPr lang="en-US" i="1"/>
              <a:t>Z Gastroenterol</a:t>
            </a:r>
            <a:r>
              <a:rPr lang="en-US"/>
              <a:t>. 58(05): e77. </a:t>
            </a:r>
          </a:p>
        </p:txBody>
      </p:sp>
      <p:sp>
        <p:nvSpPr>
          <p:cNvPr id="8" name="Google Shape;1992;p92">
            <a:extLst>
              <a:ext uri="{FF2B5EF4-FFF2-40B4-BE49-F238E27FC236}">
                <a16:creationId xmlns:a16="http://schemas.microsoft.com/office/drawing/2014/main" id="{55657035-806C-4913-8A38-2CAB97675DC6}"/>
              </a:ext>
            </a:extLst>
          </p:cNvPr>
          <p:cNvSpPr/>
          <p:nvPr/>
        </p:nvSpPr>
        <p:spPr>
          <a:xfrm>
            <a:off x="171231" y="5309545"/>
            <a:ext cx="308461" cy="460743"/>
          </a:xfrm>
          <a:custGeom>
            <a:avLst/>
            <a:gdLst/>
            <a:ahLst/>
            <a:cxnLst/>
            <a:rect l="l" t="t" r="r" b="b"/>
            <a:pathLst>
              <a:path w="42" h="62" extrusionOk="0">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nvGrpSpPr>
          <p:cNvPr id="18" name="Group 17">
            <a:extLst>
              <a:ext uri="{FF2B5EF4-FFF2-40B4-BE49-F238E27FC236}">
                <a16:creationId xmlns:a16="http://schemas.microsoft.com/office/drawing/2014/main" id="{0900977B-20FE-DD41-CE10-5C70A01F98CE}"/>
              </a:ext>
            </a:extLst>
          </p:cNvPr>
          <p:cNvGrpSpPr/>
          <p:nvPr/>
        </p:nvGrpSpPr>
        <p:grpSpPr>
          <a:xfrm>
            <a:off x="601928" y="1472306"/>
            <a:ext cx="10684370" cy="1409471"/>
            <a:chOff x="722313" y="1766767"/>
            <a:chExt cx="12821244" cy="1691364"/>
          </a:xfrm>
        </p:grpSpPr>
        <p:sp>
          <p:nvSpPr>
            <p:cNvPr id="19" name="Rectangle 18">
              <a:extLst>
                <a:ext uri="{FF2B5EF4-FFF2-40B4-BE49-F238E27FC236}">
                  <a16:creationId xmlns:a16="http://schemas.microsoft.com/office/drawing/2014/main" id="{C1C33157-FABC-450A-B6E4-5AE7A899742F}"/>
                </a:ext>
              </a:extLst>
            </p:cNvPr>
            <p:cNvSpPr/>
            <p:nvPr/>
          </p:nvSpPr>
          <p:spPr>
            <a:xfrm>
              <a:off x="1348865" y="1865070"/>
              <a:ext cx="3222185" cy="326321"/>
            </a:xfrm>
            <a:prstGeom prst="rect">
              <a:avLst/>
            </a:prstGeom>
          </p:spPr>
          <p:txBody>
            <a:bodyPr wrap="square">
              <a:spAutoFit/>
            </a:bodyPr>
            <a:lstStyle/>
            <a:p>
              <a:pPr defTabSz="914363">
                <a:defRPr/>
              </a:pPr>
              <a:r>
                <a:rPr lang="en-US" sz="1167" b="1" u="sng">
                  <a:solidFill>
                    <a:srgbClr val="003479"/>
                  </a:solidFill>
                  <a:latin typeface="Verdana" panose="020B0604030504040204" pitchFamily="34" charset="0"/>
                  <a:ea typeface="Verdana" panose="020B0604030504040204" pitchFamily="34" charset="0"/>
                  <a:cs typeface="Verdana" panose="020B0604030504040204" pitchFamily="34" charset="0"/>
                </a:rPr>
                <a:t>Study details </a:t>
              </a:r>
              <a:endParaRPr lang="en-US" sz="1167" u="sng">
                <a:solidFill>
                  <a:srgbClr val="003479"/>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Graphic 21" descr="Research">
              <a:extLst>
                <a:ext uri="{FF2B5EF4-FFF2-40B4-BE49-F238E27FC236}">
                  <a16:creationId xmlns:a16="http://schemas.microsoft.com/office/drawing/2014/main" id="{8DED2803-B0CD-414C-BAD4-E0623FA5C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313" y="1766767"/>
              <a:ext cx="646332" cy="646332"/>
            </a:xfrm>
            <a:prstGeom prst="rect">
              <a:avLst/>
            </a:prstGeom>
          </p:spPr>
        </p:pic>
        <p:sp>
          <p:nvSpPr>
            <p:cNvPr id="3" name="Rectangle 2">
              <a:extLst>
                <a:ext uri="{FF2B5EF4-FFF2-40B4-BE49-F238E27FC236}">
                  <a16:creationId xmlns:a16="http://schemas.microsoft.com/office/drawing/2014/main" id="{5B95CCA6-F05C-4907-8601-53F0F961F24B}"/>
                </a:ext>
              </a:extLst>
            </p:cNvPr>
            <p:cNvSpPr/>
            <p:nvPr/>
          </p:nvSpPr>
          <p:spPr>
            <a:xfrm>
              <a:off x="1368645" y="2239336"/>
              <a:ext cx="12174912" cy="1218795"/>
            </a:xfrm>
            <a:prstGeom prst="rect">
              <a:avLst/>
            </a:prstGeom>
          </p:spPr>
          <p:txBody>
            <a:bodyPr wrap="square">
              <a:spAutoFit/>
            </a:bodyPr>
            <a:lstStyle/>
            <a:p>
              <a:pPr algn="just" defTabSz="761970">
                <a:defRPr/>
              </a:pPr>
              <a:r>
                <a:rPr lang="en-US" sz="1000" kern="0">
                  <a:solidFill>
                    <a:srgbClr val="212121"/>
                  </a:solidFill>
                  <a:latin typeface="Verdana" panose="020B0604030504040204" pitchFamily="34" charset="0"/>
                  <a:ea typeface="Verdana" panose="020B0604030504040204" pitchFamily="34" charset="0"/>
                </a:rPr>
                <a:t>An open-label, multicenter, randomized phase 3b study,</a:t>
              </a:r>
              <a:r>
                <a:rPr lang="en-US" sz="1000" kern="0" baseline="30000">
                  <a:solidFill>
                    <a:srgbClr val="212121"/>
                  </a:solidFill>
                  <a:latin typeface="Verdana" panose="020B0604030504040204" pitchFamily="34" charset="0"/>
                  <a:ea typeface="Verdana" panose="020B0604030504040204" pitchFamily="34" charset="0"/>
                </a:rPr>
                <a:t>1</a:t>
              </a:r>
              <a:r>
                <a:rPr lang="en-US" sz="1000" kern="0">
                  <a:solidFill>
                    <a:srgbClr val="212121"/>
                  </a:solidFill>
                  <a:latin typeface="Verdana" panose="020B0604030504040204" pitchFamily="34" charset="0"/>
                  <a:ea typeface="Verdana" panose="020B0604030504040204" pitchFamily="34" charset="0"/>
                </a:rPr>
                <a:t> comparing the effects of T2T maintenance treatment vs. standard of care.</a:t>
              </a:r>
              <a:r>
                <a:rPr lang="en-US" sz="1000" kern="0" baseline="30000">
                  <a:solidFill>
                    <a:srgbClr val="212121"/>
                  </a:solidFill>
                  <a:latin typeface="Verdana" panose="020B0604030504040204" pitchFamily="34" charset="0"/>
                  <a:ea typeface="Verdana" panose="020B0604030504040204" pitchFamily="34" charset="0"/>
                </a:rPr>
                <a:t>1,2</a:t>
              </a:r>
              <a:r>
                <a:rPr lang="en-US" sz="1000" kern="0">
                  <a:solidFill>
                    <a:srgbClr val="212121"/>
                  </a:solidFill>
                  <a:latin typeface="Verdana" panose="020B0604030504040204" pitchFamily="34" charset="0"/>
                  <a:ea typeface="Verdana" panose="020B0604030504040204" pitchFamily="34" charset="0"/>
                </a:rPr>
                <a:t> The goal of the sub-study was to assess the IUS parameters in response to </a:t>
              </a:r>
              <a:r>
                <a:rPr lang="en-US" sz="1000" b="1" kern="0" err="1">
                  <a:solidFill>
                    <a:srgbClr val="212121"/>
                  </a:solidFill>
                  <a:latin typeface="Verdana" panose="020B0604030504040204" pitchFamily="34" charset="0"/>
                  <a:ea typeface="Verdana" panose="020B0604030504040204" pitchFamily="34" charset="0"/>
                </a:rPr>
                <a:t>ustekinumab</a:t>
              </a:r>
              <a:r>
                <a:rPr lang="en-US" sz="1000" kern="0">
                  <a:solidFill>
                    <a:srgbClr val="212121"/>
                  </a:solidFill>
                  <a:latin typeface="Verdana" panose="020B0604030504040204" pitchFamily="34" charset="0"/>
                  <a:ea typeface="Verdana" panose="020B0604030504040204" pitchFamily="34" charset="0"/>
                </a:rPr>
                <a:t> </a:t>
              </a:r>
              <a:r>
                <a:rPr lang="en-US" sz="1000" b="1" kern="0">
                  <a:solidFill>
                    <a:srgbClr val="212121"/>
                  </a:solidFill>
                  <a:latin typeface="Verdana" panose="020B0604030504040204" pitchFamily="34" charset="0"/>
                  <a:ea typeface="Verdana" panose="020B0604030504040204" pitchFamily="34" charset="0"/>
                </a:rPr>
                <a:t>treatment</a:t>
              </a:r>
              <a:r>
                <a:rPr lang="en-US" sz="1000" kern="0">
                  <a:solidFill>
                    <a:srgbClr val="212121"/>
                  </a:solidFill>
                  <a:latin typeface="Verdana" panose="020B0604030504040204" pitchFamily="34" charset="0"/>
                  <a:ea typeface="Verdana" panose="020B0604030504040204" pitchFamily="34" charset="0"/>
                </a:rPr>
                <a:t>.</a:t>
              </a:r>
              <a:r>
                <a:rPr lang="en-US" sz="1000" kern="0" baseline="30000">
                  <a:solidFill>
                    <a:srgbClr val="212121"/>
                  </a:solidFill>
                  <a:latin typeface="Verdana" panose="020B0604030504040204" pitchFamily="34" charset="0"/>
                  <a:ea typeface="Verdana" panose="020B0604030504040204" pitchFamily="34" charset="0"/>
                </a:rPr>
                <a:t>2 </a:t>
              </a:r>
              <a:r>
                <a:rPr lang="en-US" sz="1000" kern="0">
                  <a:solidFill>
                    <a:srgbClr val="212121"/>
                  </a:solidFill>
                  <a:latin typeface="Verdana" panose="020B0604030504040204" pitchFamily="34" charset="0"/>
                  <a:ea typeface="Verdana" panose="020B0604030504040204" pitchFamily="34" charset="0"/>
                </a:rPr>
                <a:t>The study included 498 patients with moderate to severe CD activity (CDAI 220-450 &amp; SES-CD ≥ 3) who failed conventional treatment and/or biologic.</a:t>
              </a:r>
              <a:r>
                <a:rPr lang="en-US" sz="1000" kern="0" baseline="30000">
                  <a:solidFill>
                    <a:srgbClr val="212121"/>
                  </a:solidFill>
                  <a:latin typeface="Verdana" panose="020B0604030504040204" pitchFamily="34" charset="0"/>
                  <a:ea typeface="Verdana" panose="020B0604030504040204" pitchFamily="34" charset="0"/>
                </a:rPr>
                <a:t>2</a:t>
              </a:r>
              <a:r>
                <a:rPr lang="en-US" sz="1000" kern="0">
                  <a:solidFill>
                    <a:srgbClr val="212121"/>
                  </a:solidFill>
                  <a:latin typeface="Verdana" panose="020B0604030504040204" pitchFamily="34" charset="0"/>
                  <a:ea typeface="Verdana" panose="020B0604030504040204" pitchFamily="34" charset="0"/>
                </a:rPr>
                <a:t> </a:t>
              </a:r>
              <a:r>
                <a:rPr lang="en-US" sz="1000">
                  <a:solidFill>
                    <a:srgbClr val="212121"/>
                  </a:solidFill>
                  <a:latin typeface="Verdana" panose="020B0604030504040204" pitchFamily="34" charset="0"/>
                  <a:ea typeface="Verdana" panose="020B0604030504040204" pitchFamily="34" charset="0"/>
                </a:rPr>
                <a:t>Patients received IV UST 6mg/kg at week 0, then SC 90 mg at week 8. At week 16, patients with a CDAI reduction of ≥ 70 (n=440) were randomized (1:1) to T2T or standard of care arms.</a:t>
              </a:r>
              <a:r>
                <a:rPr lang="en-US" sz="1000" baseline="30000">
                  <a:solidFill>
                    <a:srgbClr val="212121"/>
                  </a:solidFill>
                  <a:latin typeface="Verdana" panose="020B0604030504040204" pitchFamily="34" charset="0"/>
                  <a:ea typeface="Verdana" panose="020B0604030504040204" pitchFamily="34" charset="0"/>
                </a:rPr>
                <a:t>2</a:t>
              </a:r>
              <a:r>
                <a:rPr lang="en-US" sz="1000">
                  <a:solidFill>
                    <a:srgbClr val="212121"/>
                  </a:solidFill>
                  <a:latin typeface="Verdana" panose="020B0604030504040204" pitchFamily="34" charset="0"/>
                  <a:ea typeface="Verdana" panose="020B0604030504040204" pitchFamily="34" charset="0"/>
                </a:rPr>
                <a:t> IUS parameters were recorded at 4, 8 and 16 weeks during the trial.</a:t>
              </a:r>
            </a:p>
            <a:p>
              <a:pPr algn="just" defTabSz="761970">
                <a:defRPr/>
              </a:pPr>
              <a:endParaRPr lang="en-US" sz="1000" kern="0">
                <a:solidFill>
                  <a:srgbClr val="212121"/>
                </a:solidFill>
                <a:latin typeface="Verdana" panose="020B0604030504040204" pitchFamily="34" charset="0"/>
                <a:ea typeface="Verdana" panose="020B0604030504040204" pitchFamily="34" charset="0"/>
              </a:endParaRPr>
            </a:p>
          </p:txBody>
        </p:sp>
      </p:grpSp>
      <p:graphicFrame>
        <p:nvGraphicFramePr>
          <p:cNvPr id="12" name="Table 12">
            <a:extLst>
              <a:ext uri="{FF2B5EF4-FFF2-40B4-BE49-F238E27FC236}">
                <a16:creationId xmlns:a16="http://schemas.microsoft.com/office/drawing/2014/main" id="{BC9B961A-8F96-7958-1EB5-66A87933D9A2}"/>
              </a:ext>
            </a:extLst>
          </p:cNvPr>
          <p:cNvGraphicFramePr>
            <a:graphicFrameLocks noGrp="1"/>
          </p:cNvGraphicFramePr>
          <p:nvPr/>
        </p:nvGraphicFramePr>
        <p:xfrm>
          <a:off x="1619943" y="3076435"/>
          <a:ext cx="8116607" cy="861907"/>
        </p:xfrm>
        <a:graphic>
          <a:graphicData uri="http://schemas.openxmlformats.org/drawingml/2006/table">
            <a:tbl>
              <a:tblPr firstRow="1" bandRow="1">
                <a:tableStyleId>{5C22544A-7EE6-4342-B048-85BDC9FD1C3A}</a:tableStyleId>
              </a:tblPr>
              <a:tblGrid>
                <a:gridCol w="2029152">
                  <a:extLst>
                    <a:ext uri="{9D8B030D-6E8A-4147-A177-3AD203B41FA5}">
                      <a16:colId xmlns:a16="http://schemas.microsoft.com/office/drawing/2014/main" val="1419228432"/>
                    </a:ext>
                  </a:extLst>
                </a:gridCol>
                <a:gridCol w="2029152">
                  <a:extLst>
                    <a:ext uri="{9D8B030D-6E8A-4147-A177-3AD203B41FA5}">
                      <a16:colId xmlns:a16="http://schemas.microsoft.com/office/drawing/2014/main" val="3642303774"/>
                    </a:ext>
                  </a:extLst>
                </a:gridCol>
                <a:gridCol w="2029152">
                  <a:extLst>
                    <a:ext uri="{9D8B030D-6E8A-4147-A177-3AD203B41FA5}">
                      <a16:colId xmlns:a16="http://schemas.microsoft.com/office/drawing/2014/main" val="3941291552"/>
                    </a:ext>
                  </a:extLst>
                </a:gridCol>
                <a:gridCol w="2029152">
                  <a:extLst>
                    <a:ext uri="{9D8B030D-6E8A-4147-A177-3AD203B41FA5}">
                      <a16:colId xmlns:a16="http://schemas.microsoft.com/office/drawing/2014/main" val="1634293999"/>
                    </a:ext>
                  </a:extLst>
                </a:gridCol>
              </a:tblGrid>
              <a:tr h="215900">
                <a:tc>
                  <a:txBody>
                    <a:bodyPr/>
                    <a:lstStyle/>
                    <a:p>
                      <a:endParaRPr lang="en-IN" sz="900"/>
                    </a:p>
                  </a:txBody>
                  <a:tcPr marL="76200" marR="76200" marT="38100" marB="38100"/>
                </a:tc>
                <a:tc>
                  <a:txBody>
                    <a:bodyPr/>
                    <a:lstStyle/>
                    <a:p>
                      <a:pPr algn="ctr"/>
                      <a:r>
                        <a:rPr lang="en-IN" sz="900"/>
                        <a:t>Week 4</a:t>
                      </a:r>
                    </a:p>
                  </a:txBody>
                  <a:tcPr marL="76200" marR="76200" marT="38100" marB="38100"/>
                </a:tc>
                <a:tc>
                  <a:txBody>
                    <a:bodyPr/>
                    <a:lstStyle/>
                    <a:p>
                      <a:pPr algn="ctr"/>
                      <a:r>
                        <a:rPr lang="en-IN" sz="900"/>
                        <a:t>Week 8</a:t>
                      </a:r>
                    </a:p>
                  </a:txBody>
                  <a:tcPr marL="76200" marR="76200" marT="38100" marB="38100"/>
                </a:tc>
                <a:tc>
                  <a:txBody>
                    <a:bodyPr/>
                    <a:lstStyle/>
                    <a:p>
                      <a:pPr algn="ctr"/>
                      <a:r>
                        <a:rPr lang="en-IN" sz="900"/>
                        <a:t>Week 16</a:t>
                      </a:r>
                    </a:p>
                  </a:txBody>
                  <a:tcPr marL="76200" marR="76200" marT="38100" marB="38100"/>
                </a:tc>
                <a:extLst>
                  <a:ext uri="{0D108BD9-81ED-4DB2-BD59-A6C34878D82A}">
                    <a16:rowId xmlns:a16="http://schemas.microsoft.com/office/drawing/2014/main" val="917639608"/>
                  </a:ext>
                </a:extLst>
              </a:tr>
              <a:tr h="309033">
                <a:tc>
                  <a:txBody>
                    <a:bodyPr/>
                    <a:lstStyle/>
                    <a:p>
                      <a:r>
                        <a:rPr lang="en-IN" sz="900"/>
                        <a:t>IUS response (TR)</a:t>
                      </a:r>
                      <a:r>
                        <a:rPr lang="en-IN" sz="900" baseline="30000"/>
                        <a:t>2</a:t>
                      </a:r>
                      <a:r>
                        <a:rPr lang="en-IN" sz="900"/>
                        <a:t> </a:t>
                      </a:r>
                    </a:p>
                  </a:txBody>
                  <a:tcPr marL="76200" marR="76200" marT="38100" marB="38100"/>
                </a:tc>
                <a:tc>
                  <a:txBody>
                    <a:bodyPr/>
                    <a:lstStyle/>
                    <a:p>
                      <a:pPr algn="ctr"/>
                      <a:r>
                        <a:rPr lang="en-IN" sz="900"/>
                        <a:t>26.7%</a:t>
                      </a:r>
                    </a:p>
                  </a:txBody>
                  <a:tcPr marL="76200" marR="76200" marT="38100" marB="38100"/>
                </a:tc>
                <a:tc>
                  <a:txBody>
                    <a:bodyPr/>
                    <a:lstStyle/>
                    <a:p>
                      <a:pPr algn="ctr"/>
                      <a:r>
                        <a:rPr lang="en-IN" sz="900"/>
                        <a:t>26.1%</a:t>
                      </a:r>
                    </a:p>
                  </a:txBody>
                  <a:tcPr marL="76200" marR="76200" marT="38100" marB="38100"/>
                </a:tc>
                <a:tc>
                  <a:txBody>
                    <a:bodyPr/>
                    <a:lstStyle/>
                    <a:p>
                      <a:pPr algn="ctr"/>
                      <a:r>
                        <a:rPr lang="en-IN" sz="900"/>
                        <a:t>33.8%</a:t>
                      </a:r>
                    </a:p>
                  </a:txBody>
                  <a:tcPr marL="76200" marR="76200" marT="38100" marB="38100"/>
                </a:tc>
                <a:extLst>
                  <a:ext uri="{0D108BD9-81ED-4DB2-BD59-A6C34878D82A}">
                    <a16:rowId xmlns:a16="http://schemas.microsoft.com/office/drawing/2014/main" val="2066582531"/>
                  </a:ext>
                </a:extLst>
              </a:tr>
              <a:tr h="309033">
                <a:tc>
                  <a:txBody>
                    <a:bodyPr/>
                    <a:lstStyle/>
                    <a:p>
                      <a:r>
                        <a:rPr lang="en-IN" sz="900"/>
                        <a:t>IUS remission (TH)</a:t>
                      </a:r>
                      <a:r>
                        <a:rPr lang="en-IN" sz="900" baseline="30000"/>
                        <a:t>2</a:t>
                      </a:r>
                      <a:endParaRPr lang="en-IN" sz="900"/>
                    </a:p>
                  </a:txBody>
                  <a:tcPr marL="76200" marR="76200" marT="38100" marB="38100"/>
                </a:tc>
                <a:tc>
                  <a:txBody>
                    <a:bodyPr/>
                    <a:lstStyle/>
                    <a:p>
                      <a:pPr algn="ctr"/>
                      <a:r>
                        <a:rPr lang="en-IN" sz="900"/>
                        <a:t>1.7%</a:t>
                      </a:r>
                    </a:p>
                  </a:txBody>
                  <a:tcPr marL="76200" marR="76200" marT="38100" marB="38100"/>
                </a:tc>
                <a:tc>
                  <a:txBody>
                    <a:bodyPr/>
                    <a:lstStyle/>
                    <a:p>
                      <a:pPr algn="ctr"/>
                      <a:r>
                        <a:rPr lang="en-IN" sz="900"/>
                        <a:t>5.8%</a:t>
                      </a:r>
                    </a:p>
                  </a:txBody>
                  <a:tcPr marL="76200" marR="76200" marT="38100" marB="38100"/>
                </a:tc>
                <a:tc>
                  <a:txBody>
                    <a:bodyPr/>
                    <a:lstStyle/>
                    <a:p>
                      <a:pPr algn="ctr"/>
                      <a:r>
                        <a:rPr lang="en-IN" sz="900"/>
                        <a:t>11.3%</a:t>
                      </a:r>
                    </a:p>
                  </a:txBody>
                  <a:tcPr marL="76200" marR="76200" marT="38100" marB="38100"/>
                </a:tc>
                <a:extLst>
                  <a:ext uri="{0D108BD9-81ED-4DB2-BD59-A6C34878D82A}">
                    <a16:rowId xmlns:a16="http://schemas.microsoft.com/office/drawing/2014/main" val="1345952950"/>
                  </a:ext>
                </a:extLst>
              </a:tr>
            </a:tbl>
          </a:graphicData>
        </a:graphic>
      </p:graphicFrame>
      <p:sp>
        <p:nvSpPr>
          <p:cNvPr id="13" name="TextBox 12">
            <a:extLst>
              <a:ext uri="{FF2B5EF4-FFF2-40B4-BE49-F238E27FC236}">
                <a16:creationId xmlns:a16="http://schemas.microsoft.com/office/drawing/2014/main" id="{DC2F8B8D-013F-D916-F866-DF5AF0AE46D5}"/>
              </a:ext>
            </a:extLst>
          </p:cNvPr>
          <p:cNvSpPr txBox="1"/>
          <p:nvPr/>
        </p:nvSpPr>
        <p:spPr>
          <a:xfrm>
            <a:off x="701843" y="4180974"/>
            <a:ext cx="10584455" cy="220510"/>
          </a:xfrm>
          <a:prstGeom prst="rect">
            <a:avLst/>
          </a:prstGeom>
          <a:noFill/>
        </p:spPr>
        <p:txBody>
          <a:bodyPr wrap="square" rtlCol="0">
            <a:spAutoFit/>
          </a:bodyPr>
          <a:lstStyle/>
          <a:p>
            <a:pPr defTabSz="608486" fontAlgn="base">
              <a:spcBef>
                <a:spcPct val="50000"/>
              </a:spcBef>
              <a:spcAft>
                <a:spcPct val="0"/>
              </a:spcAft>
            </a:pPr>
            <a:r>
              <a:rPr lang="en-IN" sz="833">
                <a:solidFill>
                  <a:srgbClr val="212121"/>
                </a:solidFill>
                <a:latin typeface="Arial" pitchFamily="-65" charset="0"/>
              </a:rPr>
              <a:t>IUS response is defined as a reduction of ≥25% from baseline in BWT. IUS remission (TH) is defined as normalization of BWT, vascularization (colour Doppler signal), echo stratification and inflammatory mesenteric fat.</a:t>
            </a:r>
            <a:r>
              <a:rPr lang="en-IN" sz="667" baseline="30000">
                <a:solidFill>
                  <a:srgbClr val="212121"/>
                </a:solidFill>
                <a:latin typeface="Arial" pitchFamily="-65" charset="0"/>
              </a:rPr>
              <a:t> 2</a:t>
            </a:r>
            <a:endParaRPr lang="en-IN" sz="833">
              <a:solidFill>
                <a:srgbClr val="212121"/>
              </a:solidFill>
              <a:latin typeface="Arial" pitchFamily="-65" charset="0"/>
            </a:endParaRPr>
          </a:p>
        </p:txBody>
      </p:sp>
      <p:grpSp>
        <p:nvGrpSpPr>
          <p:cNvPr id="20" name="Group 19">
            <a:extLst>
              <a:ext uri="{FF2B5EF4-FFF2-40B4-BE49-F238E27FC236}">
                <a16:creationId xmlns:a16="http://schemas.microsoft.com/office/drawing/2014/main" id="{653A8260-0CE5-F016-C00B-956122979A8C}"/>
              </a:ext>
            </a:extLst>
          </p:cNvPr>
          <p:cNvGrpSpPr/>
          <p:nvPr/>
        </p:nvGrpSpPr>
        <p:grpSpPr>
          <a:xfrm>
            <a:off x="-1" y="5056091"/>
            <a:ext cx="11633561" cy="984565"/>
            <a:chOff x="-1" y="6099962"/>
            <a:chExt cx="13960273" cy="1181477"/>
          </a:xfrm>
        </p:grpSpPr>
        <p:sp>
          <p:nvSpPr>
            <p:cNvPr id="6" name="Rectangle 5">
              <a:extLst>
                <a:ext uri="{FF2B5EF4-FFF2-40B4-BE49-F238E27FC236}">
                  <a16:creationId xmlns:a16="http://schemas.microsoft.com/office/drawing/2014/main" id="{D79AD226-76B5-4AAF-9F9F-D313330916AC}"/>
                </a:ext>
              </a:extLst>
            </p:cNvPr>
            <p:cNvSpPr/>
            <p:nvPr/>
          </p:nvSpPr>
          <p:spPr bwMode="auto">
            <a:xfrm>
              <a:off x="-1" y="6168140"/>
              <a:ext cx="2509285" cy="1109517"/>
            </a:xfrm>
            <a:prstGeom prst="rect">
              <a:avLst/>
            </a:prstGeom>
            <a:solidFill>
              <a:schemeClr val="accent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BF460514-BC91-441A-AF1C-05FC4D1BA0FD}"/>
                </a:ext>
              </a:extLst>
            </p:cNvPr>
            <p:cNvSpPr/>
            <p:nvPr/>
          </p:nvSpPr>
          <p:spPr bwMode="auto">
            <a:xfrm>
              <a:off x="2509284" y="6168140"/>
              <a:ext cx="11394676" cy="1109517"/>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9" name="Rectangle 8">
              <a:extLst>
                <a:ext uri="{FF2B5EF4-FFF2-40B4-BE49-F238E27FC236}">
                  <a16:creationId xmlns:a16="http://schemas.microsoft.com/office/drawing/2014/main" id="{A610D7AA-DA54-42E1-BE91-EFD66DC0B293}"/>
                </a:ext>
              </a:extLst>
            </p:cNvPr>
            <p:cNvSpPr/>
            <p:nvPr/>
          </p:nvSpPr>
          <p:spPr>
            <a:xfrm>
              <a:off x="679999" y="6353566"/>
              <a:ext cx="1798858" cy="757362"/>
            </a:xfrm>
            <a:prstGeom prst="rect">
              <a:avLst/>
            </a:prstGeom>
          </p:spPr>
          <p:txBody>
            <a:bodyPr wrap="square">
              <a:spAutoFit/>
            </a:bodyPr>
            <a:lstStyle/>
            <a:p>
              <a:pPr defTabSz="571477"/>
              <a:r>
                <a:rPr lang="en-US" sz="1167" b="1">
                  <a:solidFill>
                    <a:srgbClr val="FFFFFF"/>
                  </a:solidFill>
                  <a:latin typeface="Verdana" panose="020B0604030504040204" pitchFamily="34" charset="0"/>
                  <a:ea typeface="Verdana" panose="020B0604030504040204" pitchFamily="34" charset="0"/>
                </a:rPr>
                <a:t>Key results using IUS monitoring</a:t>
              </a:r>
              <a:r>
                <a:rPr lang="en-US" sz="1167" b="1" baseline="30000">
                  <a:solidFill>
                    <a:srgbClr val="FFFFFF"/>
                  </a:solidFill>
                  <a:latin typeface="Verdana" panose="020B0604030504040204" pitchFamily="34" charset="0"/>
                  <a:ea typeface="Verdana" panose="020B0604030504040204" pitchFamily="34" charset="0"/>
                </a:rPr>
                <a:t>2</a:t>
              </a:r>
              <a:endParaRPr lang="en-US" sz="1167" b="1">
                <a:solidFill>
                  <a:srgbClr val="FFFFFF"/>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5294021E-DEF1-4D70-9BA4-7D6EBFA0250F}"/>
                </a:ext>
              </a:extLst>
            </p:cNvPr>
            <p:cNvSpPr/>
            <p:nvPr/>
          </p:nvSpPr>
          <p:spPr>
            <a:xfrm>
              <a:off x="2804763" y="6099962"/>
              <a:ext cx="11155509" cy="1181477"/>
            </a:xfrm>
            <a:prstGeom prst="rect">
              <a:avLst/>
            </a:prstGeom>
          </p:spPr>
          <p:txBody>
            <a:bodyPr wrap="square">
              <a:spAutoFit/>
            </a:bodyPr>
            <a:lstStyle/>
            <a:p>
              <a:pPr defTabSz="571477">
                <a:lnSpc>
                  <a:spcPct val="150000"/>
                </a:lnSpc>
              </a:pPr>
              <a:r>
                <a:rPr lang="en-US" sz="1000">
                  <a:solidFill>
                    <a:srgbClr val="212121"/>
                  </a:solidFill>
                  <a:latin typeface="Verdana" panose="020B0604030504040204" pitchFamily="34" charset="0"/>
                  <a:ea typeface="Verdana" panose="020B0604030504040204" pitchFamily="34" charset="0"/>
                </a:rPr>
                <a:t>TR at week 16 was observed in 33.8% while TH was observed in 11% of patients.</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Normalization of IUS-measured BWT, doppler signal,  inflammatory fat, and stratification was detected starting at week 8.</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Statistically significant changes in BWT were detected at week 4 for the ileum and week 8 for the colon.</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IUS can be a valuable tool to detect early response to treatment in CD.</a:t>
              </a:r>
              <a:r>
                <a:rPr lang="en-US" sz="1000" baseline="30000">
                  <a:solidFill>
                    <a:srgbClr val="212121"/>
                  </a:solidFill>
                  <a:latin typeface="Verdana" panose="020B0604030504040204" pitchFamily="34" charset="0"/>
                  <a:ea typeface="Verdana" panose="020B0604030504040204" pitchFamily="34" charset="0"/>
                </a:rPr>
                <a:t>2</a:t>
              </a:r>
            </a:p>
          </p:txBody>
        </p:sp>
        <p:sp>
          <p:nvSpPr>
            <p:cNvPr id="11" name="Google Shape;11764;p291">
              <a:extLst>
                <a:ext uri="{FF2B5EF4-FFF2-40B4-BE49-F238E27FC236}">
                  <a16:creationId xmlns:a16="http://schemas.microsoft.com/office/drawing/2014/main" id="{0D87615E-F063-4F30-A1B9-C91E6CC0398C}"/>
                </a:ext>
              </a:extLst>
            </p:cNvPr>
            <p:cNvSpPr/>
            <p:nvPr/>
          </p:nvSpPr>
          <p:spPr>
            <a:xfrm>
              <a:off x="2659928" y="6212615"/>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 name="Google Shape;11764;p291">
              <a:extLst>
                <a:ext uri="{FF2B5EF4-FFF2-40B4-BE49-F238E27FC236}">
                  <a16:creationId xmlns:a16="http://schemas.microsoft.com/office/drawing/2014/main" id="{1E3696A5-83F5-4E53-BF88-9CCAEBF7FAFE}"/>
                </a:ext>
              </a:extLst>
            </p:cNvPr>
            <p:cNvSpPr/>
            <p:nvPr/>
          </p:nvSpPr>
          <p:spPr>
            <a:xfrm>
              <a:off x="2659928" y="6474590"/>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 name="Google Shape;11764;p291">
              <a:extLst>
                <a:ext uri="{FF2B5EF4-FFF2-40B4-BE49-F238E27FC236}">
                  <a16:creationId xmlns:a16="http://schemas.microsoft.com/office/drawing/2014/main" id="{91E8AF73-FD78-4DD4-BF59-A41F9E37267D}"/>
                </a:ext>
              </a:extLst>
            </p:cNvPr>
            <p:cNvSpPr/>
            <p:nvPr/>
          </p:nvSpPr>
          <p:spPr>
            <a:xfrm>
              <a:off x="2654118" y="6753351"/>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 name="Google Shape;11764;p291">
              <a:extLst>
                <a:ext uri="{FF2B5EF4-FFF2-40B4-BE49-F238E27FC236}">
                  <a16:creationId xmlns:a16="http://schemas.microsoft.com/office/drawing/2014/main" id="{48030ACC-6BEE-8329-4D13-9C1AB24517B1}"/>
                </a:ext>
              </a:extLst>
            </p:cNvPr>
            <p:cNvSpPr/>
            <p:nvPr/>
          </p:nvSpPr>
          <p:spPr>
            <a:xfrm>
              <a:off x="2654118" y="7027560"/>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24389790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F432-270C-4E4B-B36B-0419495E6C8B}"/>
              </a:ext>
            </a:extLst>
          </p:cNvPr>
          <p:cNvSpPr>
            <a:spLocks noGrp="1"/>
          </p:cNvSpPr>
          <p:nvPr>
            <p:ph type="title"/>
          </p:nvPr>
        </p:nvSpPr>
        <p:spPr>
          <a:xfrm>
            <a:off x="605367" y="338352"/>
            <a:ext cx="10145760" cy="923330"/>
          </a:xfrm>
        </p:spPr>
        <p:txBody>
          <a:bodyPr/>
          <a:lstStyle/>
          <a:p>
            <a:r>
              <a:rPr lang="en-US">
                <a:latin typeface="Verdana" panose="020B0604030504040204" pitchFamily="34" charset="0"/>
                <a:ea typeface="Verdana" panose="020B0604030504040204" pitchFamily="34" charset="0"/>
              </a:rPr>
              <a:t>Real-time assessment of disease activity and complications with IUS: a case study</a:t>
            </a:r>
            <a:endParaRPr lang="en-US"/>
          </a:p>
        </p:txBody>
      </p:sp>
      <p:sp>
        <p:nvSpPr>
          <p:cNvPr id="4" name="Slide Number Placeholder 3">
            <a:extLst>
              <a:ext uri="{FF2B5EF4-FFF2-40B4-BE49-F238E27FC236}">
                <a16:creationId xmlns:a16="http://schemas.microsoft.com/office/drawing/2014/main" id="{626E041F-F622-4B2F-81B6-847731124F5A}"/>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13</a:t>
            </a:fld>
            <a:endParaRPr lang="en-US">
              <a:solidFill>
                <a:srgbClr val="646464"/>
              </a:solidFill>
            </a:endParaRPr>
          </a:p>
        </p:txBody>
      </p:sp>
      <p:sp>
        <p:nvSpPr>
          <p:cNvPr id="5" name="Text Placeholder 4">
            <a:extLst>
              <a:ext uri="{FF2B5EF4-FFF2-40B4-BE49-F238E27FC236}">
                <a16:creationId xmlns:a16="http://schemas.microsoft.com/office/drawing/2014/main" id="{4588A463-B6E9-4B64-9D7B-2E4C1786089B}"/>
              </a:ext>
            </a:extLst>
          </p:cNvPr>
          <p:cNvSpPr>
            <a:spLocks noGrp="1"/>
          </p:cNvSpPr>
          <p:nvPr>
            <p:ph type="body" sz="quarter" idx="17"/>
          </p:nvPr>
        </p:nvSpPr>
        <p:spPr/>
        <p:txBody>
          <a:bodyPr/>
          <a:lstStyle/>
          <a:p>
            <a:r>
              <a:rPr lang="en-US">
                <a:latin typeface="Verdana" panose="020B0604030504040204" pitchFamily="34" charset="0"/>
                <a:ea typeface="Verdana" panose="020B0604030504040204" pitchFamily="34" charset="0"/>
              </a:rPr>
              <a:t>IUS: intestinal ultrasound; CD: Crohn’s disease; ECCO: European Crohn’s and Colitis Organization; ESGAR European Society of Gastrointestinal and Abdominal Radiology; TH: transmural healing; TNF: tumor necrosis factor.</a:t>
            </a:r>
          </a:p>
          <a:p>
            <a:r>
              <a:rPr lang="en-US" err="1">
                <a:latin typeface="Verdana" panose="020B0604030504040204" pitchFamily="34" charset="0"/>
                <a:ea typeface="Verdana" panose="020B0604030504040204" pitchFamily="34" charset="0"/>
              </a:rPr>
              <a:t>Maaser</a:t>
            </a:r>
            <a:r>
              <a:rPr lang="en-US">
                <a:latin typeface="Verdana" panose="020B0604030504040204" pitchFamily="34" charset="0"/>
                <a:ea typeface="Verdana" panose="020B0604030504040204" pitchFamily="34" charset="0"/>
              </a:rPr>
              <a:t>, M. (2022). </a:t>
            </a:r>
            <a:r>
              <a:rPr lang="en-US" i="1">
                <a:latin typeface="Verdana" panose="020B0604030504040204" pitchFamily="34" charset="0"/>
                <a:ea typeface="Verdana" panose="020B0604030504040204" pitchFamily="34" charset="0"/>
              </a:rPr>
              <a:t>United European gastroenterology journal</a:t>
            </a:r>
            <a:r>
              <a:rPr lang="en-US">
                <a:latin typeface="Verdana" panose="020B0604030504040204" pitchFamily="34" charset="0"/>
                <a:ea typeface="Verdana" panose="020B0604030504040204" pitchFamily="34" charset="0"/>
              </a:rPr>
              <a:t>, 10(2), 225–232.</a:t>
            </a:r>
          </a:p>
        </p:txBody>
      </p:sp>
      <p:grpSp>
        <p:nvGrpSpPr>
          <p:cNvPr id="26" name="Group 25">
            <a:extLst>
              <a:ext uri="{FF2B5EF4-FFF2-40B4-BE49-F238E27FC236}">
                <a16:creationId xmlns:a16="http://schemas.microsoft.com/office/drawing/2014/main" id="{D6907FDF-5C5E-4F45-BD50-9F68AEEA433F}"/>
              </a:ext>
            </a:extLst>
          </p:cNvPr>
          <p:cNvGrpSpPr/>
          <p:nvPr/>
        </p:nvGrpSpPr>
        <p:grpSpPr>
          <a:xfrm>
            <a:off x="528675" y="1637071"/>
            <a:ext cx="10198326" cy="3465551"/>
            <a:chOff x="884998" y="2366715"/>
            <a:chExt cx="8478572" cy="2745697"/>
          </a:xfrm>
        </p:grpSpPr>
        <p:sp>
          <p:nvSpPr>
            <p:cNvPr id="6" name="TextBox 5">
              <a:extLst>
                <a:ext uri="{FF2B5EF4-FFF2-40B4-BE49-F238E27FC236}">
                  <a16:creationId xmlns:a16="http://schemas.microsoft.com/office/drawing/2014/main" id="{76A4131C-D3DC-4D58-A969-6973898B3CBB}"/>
                </a:ext>
              </a:extLst>
            </p:cNvPr>
            <p:cNvSpPr txBox="1"/>
            <p:nvPr/>
          </p:nvSpPr>
          <p:spPr>
            <a:xfrm>
              <a:off x="7319031" y="3877844"/>
              <a:ext cx="2044539" cy="865654"/>
            </a:xfrm>
            <a:prstGeom prst="rect">
              <a:avLst/>
            </a:prstGeom>
            <a:noFill/>
          </p:spPr>
          <p:txBody>
            <a:bodyPr wrap="square">
              <a:spAutoFit/>
            </a:bodyPr>
            <a:lstStyle/>
            <a:p>
              <a:pPr defTabSz="608486" fontAlgn="base">
                <a:spcBef>
                  <a:spcPct val="50000"/>
                </a:spcBef>
                <a:spcAft>
                  <a:spcPct val="0"/>
                </a:spcAft>
              </a:pPr>
              <a:r>
                <a:rPr lang="en-US" sz="1000" b="1" noProof="1">
                  <a:solidFill>
                    <a:srgbClr val="D12A2F"/>
                  </a:solidFill>
                  <a:latin typeface="Verdana" panose="020B0604030504040204" pitchFamily="34" charset="0"/>
                  <a:ea typeface="Verdana" panose="020B0604030504040204" pitchFamily="34" charset="0"/>
                </a:rPr>
                <a:t>Treatment monitoring with IUS</a:t>
              </a:r>
            </a:p>
            <a:p>
              <a:pPr defTabSz="608486" fontAlgn="base">
                <a:spcBef>
                  <a:spcPct val="50000"/>
                </a:spcBef>
                <a:spcAft>
                  <a:spcPct val="0"/>
                </a:spcAft>
              </a:pPr>
              <a:r>
                <a:rPr lang="en-US" sz="1000" b="1" noProof="1">
                  <a:solidFill>
                    <a:srgbClr val="212121"/>
                  </a:solidFill>
                  <a:latin typeface="Verdana" panose="020B0604030504040204" pitchFamily="34" charset="0"/>
                  <a:ea typeface="Verdana" panose="020B0604030504040204" pitchFamily="34" charset="0"/>
                </a:rPr>
                <a:t>Early IUS examination as recommended by ECCO-ESGAR can identify responders and allow early therapy adjustment.</a:t>
              </a:r>
              <a:endParaRPr lang="en-GB" sz="1000" b="1" kern="0">
                <a:solidFill>
                  <a:srgbClr val="212121"/>
                </a:solidFill>
                <a:latin typeface="Verdana" panose="020B0604030504040204" pitchFamily="34" charset="0"/>
                <a:ea typeface="Verdana" panose="020B0604030504040204" pitchFamily="34" charset="0"/>
              </a:endParaRPr>
            </a:p>
          </p:txBody>
        </p:sp>
        <p:sp>
          <p:nvSpPr>
            <p:cNvPr id="7" name="Shape">
              <a:extLst>
                <a:ext uri="{FF2B5EF4-FFF2-40B4-BE49-F238E27FC236}">
                  <a16:creationId xmlns:a16="http://schemas.microsoft.com/office/drawing/2014/main" id="{46435B85-E1CB-4E8E-8280-9E98409CBF96}"/>
                </a:ext>
              </a:extLst>
            </p:cNvPr>
            <p:cNvSpPr/>
            <p:nvPr/>
          </p:nvSpPr>
          <p:spPr>
            <a:xfrm>
              <a:off x="884998" y="4639489"/>
              <a:ext cx="7071765" cy="67605"/>
            </a:xfrm>
            <a:custGeom>
              <a:avLst/>
              <a:gdLst/>
              <a:ahLst/>
              <a:cxnLst>
                <a:cxn ang="0">
                  <a:pos x="wd2" y="hd2"/>
                </a:cxn>
                <a:cxn ang="5400000">
                  <a:pos x="wd2" y="hd2"/>
                </a:cxn>
                <a:cxn ang="10800000">
                  <a:pos x="wd2" y="hd2"/>
                </a:cxn>
                <a:cxn ang="16200000">
                  <a:pos x="wd2" y="hd2"/>
                </a:cxn>
              </a:cxnLst>
              <a:rect l="0" t="0" r="r" b="b"/>
              <a:pathLst>
                <a:path w="21600" h="21600" extrusionOk="0">
                  <a:moveTo>
                    <a:pt x="21499" y="21600"/>
                  </a:moveTo>
                  <a:lnTo>
                    <a:pt x="101" y="21600"/>
                  </a:lnTo>
                  <a:cubicBezTo>
                    <a:pt x="44" y="21600"/>
                    <a:pt x="0" y="16848"/>
                    <a:pt x="0" y="10800"/>
                  </a:cubicBezTo>
                  <a:cubicBezTo>
                    <a:pt x="0" y="4752"/>
                    <a:pt x="44" y="0"/>
                    <a:pt x="101" y="0"/>
                  </a:cubicBezTo>
                  <a:lnTo>
                    <a:pt x="21499" y="0"/>
                  </a:lnTo>
                  <a:cubicBezTo>
                    <a:pt x="21556" y="0"/>
                    <a:pt x="21600" y="4752"/>
                    <a:pt x="21600" y="10800"/>
                  </a:cubicBezTo>
                  <a:cubicBezTo>
                    <a:pt x="21600" y="16848"/>
                    <a:pt x="21556" y="21600"/>
                    <a:pt x="21499" y="21600"/>
                  </a:cubicBezTo>
                  <a:close/>
                </a:path>
              </a:pathLst>
            </a:custGeom>
            <a:solidFill>
              <a:schemeClr val="bg2">
                <a:lumMod val="90000"/>
              </a:schemeClr>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8" name="Circle">
              <a:extLst>
                <a:ext uri="{FF2B5EF4-FFF2-40B4-BE49-F238E27FC236}">
                  <a16:creationId xmlns:a16="http://schemas.microsoft.com/office/drawing/2014/main" id="{3960E7C4-D65C-4306-BA95-E2130061399E}"/>
                </a:ext>
              </a:extLst>
            </p:cNvPr>
            <p:cNvSpPr/>
            <p:nvPr/>
          </p:nvSpPr>
          <p:spPr>
            <a:xfrm>
              <a:off x="1519745" y="4595404"/>
              <a:ext cx="162500" cy="157678"/>
            </a:xfrm>
            <a:prstGeom prst="ellipse">
              <a:avLst/>
            </a:prstGeom>
            <a:solidFill>
              <a:schemeClr val="accent2"/>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9" name="Circle">
              <a:extLst>
                <a:ext uri="{FF2B5EF4-FFF2-40B4-BE49-F238E27FC236}">
                  <a16:creationId xmlns:a16="http://schemas.microsoft.com/office/drawing/2014/main" id="{A1A4AE8E-C805-416C-BEE4-A6ECC73F4234}"/>
                </a:ext>
              </a:extLst>
            </p:cNvPr>
            <p:cNvSpPr/>
            <p:nvPr/>
          </p:nvSpPr>
          <p:spPr>
            <a:xfrm>
              <a:off x="4241616" y="4595404"/>
              <a:ext cx="162500" cy="157678"/>
            </a:xfrm>
            <a:prstGeom prst="ellipse">
              <a:avLst/>
            </a:prstGeom>
            <a:solidFill>
              <a:schemeClr val="accent4"/>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10" name="Circle">
              <a:extLst>
                <a:ext uri="{FF2B5EF4-FFF2-40B4-BE49-F238E27FC236}">
                  <a16:creationId xmlns:a16="http://schemas.microsoft.com/office/drawing/2014/main" id="{7180D715-27A5-42F8-A296-B895B0EA8766}"/>
                </a:ext>
              </a:extLst>
            </p:cNvPr>
            <p:cNvSpPr/>
            <p:nvPr/>
          </p:nvSpPr>
          <p:spPr>
            <a:xfrm>
              <a:off x="6963484" y="4595404"/>
              <a:ext cx="162500" cy="157678"/>
            </a:xfrm>
            <a:prstGeom prst="ellipse">
              <a:avLst/>
            </a:prstGeom>
            <a:solidFill>
              <a:schemeClr val="accent6"/>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grpSp>
          <p:nvGrpSpPr>
            <p:cNvPr id="11" name="Group 10">
              <a:extLst>
                <a:ext uri="{FF2B5EF4-FFF2-40B4-BE49-F238E27FC236}">
                  <a16:creationId xmlns:a16="http://schemas.microsoft.com/office/drawing/2014/main" id="{184E4CC8-D41A-49A7-9BC6-4512E10BDF0D}"/>
                </a:ext>
              </a:extLst>
            </p:cNvPr>
            <p:cNvGrpSpPr/>
            <p:nvPr/>
          </p:nvGrpSpPr>
          <p:grpSpPr>
            <a:xfrm>
              <a:off x="6727692" y="2366715"/>
              <a:ext cx="2417519" cy="1978879"/>
              <a:chOff x="7719060" y="1397635"/>
              <a:chExt cx="2267267" cy="1912623"/>
            </a:xfrm>
          </p:grpSpPr>
          <p:sp>
            <p:nvSpPr>
              <p:cNvPr id="12" name="Shape">
                <a:extLst>
                  <a:ext uri="{FF2B5EF4-FFF2-40B4-BE49-F238E27FC236}">
                    <a16:creationId xmlns:a16="http://schemas.microsoft.com/office/drawing/2014/main" id="{7683D76D-AA10-4680-9E71-54E28C98D806}"/>
                  </a:ext>
                </a:extLst>
              </p:cNvPr>
              <p:cNvSpPr/>
              <p:nvPr/>
            </p:nvSpPr>
            <p:spPr>
              <a:xfrm>
                <a:off x="7923848" y="1397635"/>
                <a:ext cx="2062479" cy="1912623"/>
              </a:xfrm>
              <a:custGeom>
                <a:avLst/>
                <a:gdLst/>
                <a:ahLst/>
                <a:cxnLst>
                  <a:cxn ang="0">
                    <a:pos x="wd2" y="hd2"/>
                  </a:cxn>
                  <a:cxn ang="5400000">
                    <a:pos x="wd2" y="hd2"/>
                  </a:cxn>
                  <a:cxn ang="10800000">
                    <a:pos x="wd2" y="hd2"/>
                  </a:cxn>
                  <a:cxn ang="16200000">
                    <a:pos x="wd2" y="hd2"/>
                  </a:cxn>
                </a:cxnLst>
                <a:rect l="0" t="0" r="r" b="b"/>
                <a:pathLst>
                  <a:path w="21600" h="21600" extrusionOk="0">
                    <a:moveTo>
                      <a:pt x="984" y="21600"/>
                    </a:moveTo>
                    <a:lnTo>
                      <a:pt x="2168" y="15418"/>
                    </a:lnTo>
                    <a:lnTo>
                      <a:pt x="18700" y="16135"/>
                    </a:lnTo>
                    <a:lnTo>
                      <a:pt x="21600" y="1778"/>
                    </a:lnTo>
                    <a:lnTo>
                      <a:pt x="20190" y="0"/>
                    </a:lnTo>
                    <a:lnTo>
                      <a:pt x="0" y="9394"/>
                    </a:lnTo>
                    <a:close/>
                  </a:path>
                </a:pathLst>
              </a:custGeom>
              <a:solidFill>
                <a:schemeClr val="accent6">
                  <a:lumMod val="50000"/>
                </a:schemeClr>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13" name="Shape">
                <a:extLst>
                  <a:ext uri="{FF2B5EF4-FFF2-40B4-BE49-F238E27FC236}">
                    <a16:creationId xmlns:a16="http://schemas.microsoft.com/office/drawing/2014/main" id="{03C5C602-B4CE-4875-9405-3E5EB373B702}"/>
                  </a:ext>
                </a:extLst>
              </p:cNvPr>
              <p:cNvSpPr/>
              <p:nvPr/>
            </p:nvSpPr>
            <p:spPr>
              <a:xfrm>
                <a:off x="7719060" y="1397635"/>
                <a:ext cx="2128522" cy="1912623"/>
              </a:xfrm>
              <a:custGeom>
                <a:avLst/>
                <a:gdLst/>
                <a:ahLst/>
                <a:cxnLst>
                  <a:cxn ang="0">
                    <a:pos x="wd2" y="hd2"/>
                  </a:cxn>
                  <a:cxn ang="5400000">
                    <a:pos x="wd2" y="hd2"/>
                  </a:cxn>
                  <a:cxn ang="10800000">
                    <a:pos x="wd2" y="hd2"/>
                  </a:cxn>
                  <a:cxn ang="16200000">
                    <a:pos x="wd2" y="hd2"/>
                  </a:cxn>
                </a:cxnLst>
                <a:rect l="0" t="0" r="r" b="b"/>
                <a:pathLst>
                  <a:path w="21600" h="21600" extrusionOk="0">
                    <a:moveTo>
                      <a:pt x="0" y="3657"/>
                    </a:moveTo>
                    <a:lnTo>
                      <a:pt x="2990" y="21600"/>
                    </a:lnTo>
                    <a:lnTo>
                      <a:pt x="3570" y="13740"/>
                    </a:lnTo>
                    <a:lnTo>
                      <a:pt x="18739" y="14300"/>
                    </a:lnTo>
                    <a:lnTo>
                      <a:pt x="21600" y="0"/>
                    </a:lnTo>
                    <a:close/>
                  </a:path>
                </a:pathLst>
              </a:custGeom>
              <a:solidFill>
                <a:schemeClr val="accent6"/>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grpSp>
        <p:grpSp>
          <p:nvGrpSpPr>
            <p:cNvPr id="14" name="Group 13">
              <a:extLst>
                <a:ext uri="{FF2B5EF4-FFF2-40B4-BE49-F238E27FC236}">
                  <a16:creationId xmlns:a16="http://schemas.microsoft.com/office/drawing/2014/main" id="{DE67C766-F4C5-4D18-9F07-54A78F879E1A}"/>
                </a:ext>
              </a:extLst>
            </p:cNvPr>
            <p:cNvGrpSpPr/>
            <p:nvPr/>
          </p:nvGrpSpPr>
          <p:grpSpPr>
            <a:xfrm>
              <a:off x="4007261" y="2366715"/>
              <a:ext cx="2417519" cy="1978879"/>
              <a:chOff x="7719060" y="1397635"/>
              <a:chExt cx="2267267" cy="1912623"/>
            </a:xfrm>
          </p:grpSpPr>
          <p:sp>
            <p:nvSpPr>
              <p:cNvPr id="15" name="Shape">
                <a:extLst>
                  <a:ext uri="{FF2B5EF4-FFF2-40B4-BE49-F238E27FC236}">
                    <a16:creationId xmlns:a16="http://schemas.microsoft.com/office/drawing/2014/main" id="{A5643A8B-1F9D-4479-A280-1602DC0CCC49}"/>
                  </a:ext>
                </a:extLst>
              </p:cNvPr>
              <p:cNvSpPr/>
              <p:nvPr/>
            </p:nvSpPr>
            <p:spPr>
              <a:xfrm>
                <a:off x="7923848" y="1397635"/>
                <a:ext cx="2062479" cy="1912623"/>
              </a:xfrm>
              <a:custGeom>
                <a:avLst/>
                <a:gdLst/>
                <a:ahLst/>
                <a:cxnLst>
                  <a:cxn ang="0">
                    <a:pos x="wd2" y="hd2"/>
                  </a:cxn>
                  <a:cxn ang="5400000">
                    <a:pos x="wd2" y="hd2"/>
                  </a:cxn>
                  <a:cxn ang="10800000">
                    <a:pos x="wd2" y="hd2"/>
                  </a:cxn>
                  <a:cxn ang="16200000">
                    <a:pos x="wd2" y="hd2"/>
                  </a:cxn>
                </a:cxnLst>
                <a:rect l="0" t="0" r="r" b="b"/>
                <a:pathLst>
                  <a:path w="21600" h="21600" extrusionOk="0">
                    <a:moveTo>
                      <a:pt x="984" y="21600"/>
                    </a:moveTo>
                    <a:lnTo>
                      <a:pt x="2168" y="15418"/>
                    </a:lnTo>
                    <a:lnTo>
                      <a:pt x="18700" y="16135"/>
                    </a:lnTo>
                    <a:lnTo>
                      <a:pt x="21600" y="1778"/>
                    </a:lnTo>
                    <a:lnTo>
                      <a:pt x="20190" y="0"/>
                    </a:lnTo>
                    <a:lnTo>
                      <a:pt x="0" y="9394"/>
                    </a:lnTo>
                    <a:close/>
                  </a:path>
                </a:pathLst>
              </a:custGeom>
              <a:solidFill>
                <a:schemeClr val="accent4">
                  <a:lumMod val="50000"/>
                </a:schemeClr>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16" name="Shape">
                <a:extLst>
                  <a:ext uri="{FF2B5EF4-FFF2-40B4-BE49-F238E27FC236}">
                    <a16:creationId xmlns:a16="http://schemas.microsoft.com/office/drawing/2014/main" id="{B226B2F8-5381-434D-850D-2B847DBAF1B6}"/>
                  </a:ext>
                </a:extLst>
              </p:cNvPr>
              <p:cNvSpPr/>
              <p:nvPr/>
            </p:nvSpPr>
            <p:spPr>
              <a:xfrm>
                <a:off x="7719060" y="1397635"/>
                <a:ext cx="2128522" cy="1912623"/>
              </a:xfrm>
              <a:custGeom>
                <a:avLst/>
                <a:gdLst/>
                <a:ahLst/>
                <a:cxnLst>
                  <a:cxn ang="0">
                    <a:pos x="wd2" y="hd2"/>
                  </a:cxn>
                  <a:cxn ang="5400000">
                    <a:pos x="wd2" y="hd2"/>
                  </a:cxn>
                  <a:cxn ang="10800000">
                    <a:pos x="wd2" y="hd2"/>
                  </a:cxn>
                  <a:cxn ang="16200000">
                    <a:pos x="wd2" y="hd2"/>
                  </a:cxn>
                </a:cxnLst>
                <a:rect l="0" t="0" r="r" b="b"/>
                <a:pathLst>
                  <a:path w="21600" h="21600" extrusionOk="0">
                    <a:moveTo>
                      <a:pt x="0" y="3657"/>
                    </a:moveTo>
                    <a:lnTo>
                      <a:pt x="2990" y="21600"/>
                    </a:lnTo>
                    <a:lnTo>
                      <a:pt x="3570" y="13740"/>
                    </a:lnTo>
                    <a:lnTo>
                      <a:pt x="18739" y="14300"/>
                    </a:lnTo>
                    <a:lnTo>
                      <a:pt x="21600" y="0"/>
                    </a:lnTo>
                    <a:close/>
                  </a:path>
                </a:pathLst>
              </a:custGeom>
              <a:solidFill>
                <a:schemeClr val="accent4"/>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grpSp>
        <p:grpSp>
          <p:nvGrpSpPr>
            <p:cNvPr id="17" name="Group 16">
              <a:extLst>
                <a:ext uri="{FF2B5EF4-FFF2-40B4-BE49-F238E27FC236}">
                  <a16:creationId xmlns:a16="http://schemas.microsoft.com/office/drawing/2014/main" id="{55BB1D34-F357-4D75-B664-C3AAE5C257AC}"/>
                </a:ext>
              </a:extLst>
            </p:cNvPr>
            <p:cNvGrpSpPr/>
            <p:nvPr/>
          </p:nvGrpSpPr>
          <p:grpSpPr>
            <a:xfrm>
              <a:off x="1286830" y="2366715"/>
              <a:ext cx="2417519" cy="1978881"/>
              <a:chOff x="7719060" y="1397633"/>
              <a:chExt cx="2267267" cy="1912625"/>
            </a:xfrm>
          </p:grpSpPr>
          <p:sp>
            <p:nvSpPr>
              <p:cNvPr id="18" name="Shape">
                <a:extLst>
                  <a:ext uri="{FF2B5EF4-FFF2-40B4-BE49-F238E27FC236}">
                    <a16:creationId xmlns:a16="http://schemas.microsoft.com/office/drawing/2014/main" id="{A879FE5B-6CA4-413B-9768-094B3C2DA09E}"/>
                  </a:ext>
                </a:extLst>
              </p:cNvPr>
              <p:cNvSpPr/>
              <p:nvPr/>
            </p:nvSpPr>
            <p:spPr>
              <a:xfrm>
                <a:off x="7923848" y="1397633"/>
                <a:ext cx="2062479" cy="1912623"/>
              </a:xfrm>
              <a:custGeom>
                <a:avLst/>
                <a:gdLst/>
                <a:ahLst/>
                <a:cxnLst>
                  <a:cxn ang="0">
                    <a:pos x="wd2" y="hd2"/>
                  </a:cxn>
                  <a:cxn ang="5400000">
                    <a:pos x="wd2" y="hd2"/>
                  </a:cxn>
                  <a:cxn ang="10800000">
                    <a:pos x="wd2" y="hd2"/>
                  </a:cxn>
                  <a:cxn ang="16200000">
                    <a:pos x="wd2" y="hd2"/>
                  </a:cxn>
                </a:cxnLst>
                <a:rect l="0" t="0" r="r" b="b"/>
                <a:pathLst>
                  <a:path w="21600" h="21600" extrusionOk="0">
                    <a:moveTo>
                      <a:pt x="984" y="21600"/>
                    </a:moveTo>
                    <a:lnTo>
                      <a:pt x="2168" y="15418"/>
                    </a:lnTo>
                    <a:lnTo>
                      <a:pt x="18700" y="16135"/>
                    </a:lnTo>
                    <a:lnTo>
                      <a:pt x="21600" y="1778"/>
                    </a:lnTo>
                    <a:lnTo>
                      <a:pt x="20190" y="0"/>
                    </a:lnTo>
                    <a:lnTo>
                      <a:pt x="0" y="9394"/>
                    </a:lnTo>
                    <a:close/>
                  </a:path>
                </a:pathLst>
              </a:custGeom>
              <a:solidFill>
                <a:schemeClr val="accent2">
                  <a:lumMod val="50000"/>
                </a:schemeClr>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19" name="Shape">
                <a:extLst>
                  <a:ext uri="{FF2B5EF4-FFF2-40B4-BE49-F238E27FC236}">
                    <a16:creationId xmlns:a16="http://schemas.microsoft.com/office/drawing/2014/main" id="{8B9ED9BB-7556-44B9-B9E8-263C8B472371}"/>
                  </a:ext>
                </a:extLst>
              </p:cNvPr>
              <p:cNvSpPr/>
              <p:nvPr/>
            </p:nvSpPr>
            <p:spPr>
              <a:xfrm>
                <a:off x="7719060" y="1397635"/>
                <a:ext cx="2128522" cy="1912623"/>
              </a:xfrm>
              <a:custGeom>
                <a:avLst/>
                <a:gdLst/>
                <a:ahLst/>
                <a:cxnLst>
                  <a:cxn ang="0">
                    <a:pos x="wd2" y="hd2"/>
                  </a:cxn>
                  <a:cxn ang="5400000">
                    <a:pos x="wd2" y="hd2"/>
                  </a:cxn>
                  <a:cxn ang="10800000">
                    <a:pos x="wd2" y="hd2"/>
                  </a:cxn>
                  <a:cxn ang="16200000">
                    <a:pos x="wd2" y="hd2"/>
                  </a:cxn>
                </a:cxnLst>
                <a:rect l="0" t="0" r="r" b="b"/>
                <a:pathLst>
                  <a:path w="21600" h="21600" extrusionOk="0">
                    <a:moveTo>
                      <a:pt x="0" y="3657"/>
                    </a:moveTo>
                    <a:lnTo>
                      <a:pt x="2990" y="21600"/>
                    </a:lnTo>
                    <a:lnTo>
                      <a:pt x="3570" y="13740"/>
                    </a:lnTo>
                    <a:lnTo>
                      <a:pt x="18739" y="14300"/>
                    </a:lnTo>
                    <a:lnTo>
                      <a:pt x="21600" y="0"/>
                    </a:lnTo>
                    <a:close/>
                  </a:path>
                </a:pathLst>
              </a:custGeom>
              <a:solidFill>
                <a:schemeClr val="accent2"/>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grpSp>
        <p:sp>
          <p:nvSpPr>
            <p:cNvPr id="20" name="TextBox 58">
              <a:extLst>
                <a:ext uri="{FF2B5EF4-FFF2-40B4-BE49-F238E27FC236}">
                  <a16:creationId xmlns:a16="http://schemas.microsoft.com/office/drawing/2014/main" id="{3E15D4F2-963A-4BFE-896A-7C308CD856DB}"/>
                </a:ext>
              </a:extLst>
            </p:cNvPr>
            <p:cNvSpPr txBox="1"/>
            <p:nvPr/>
          </p:nvSpPr>
          <p:spPr>
            <a:xfrm>
              <a:off x="6506644" y="4836002"/>
              <a:ext cx="1091738" cy="27641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fontAlgn="base">
                <a:spcBef>
                  <a:spcPct val="50000"/>
                </a:spcBef>
                <a:spcAft>
                  <a:spcPct val="0"/>
                </a:spcAft>
              </a:pPr>
              <a:r>
                <a:rPr lang="en-US" sz="1667" b="1">
                  <a:solidFill>
                    <a:srgbClr val="7E2E78"/>
                  </a:solidFill>
                  <a:latin typeface="Verdana" panose="020B0604030504040204" pitchFamily="34" charset="0"/>
                  <a:ea typeface="Verdana" panose="020B0604030504040204" pitchFamily="34" charset="0"/>
                </a:rPr>
                <a:t>6 months</a:t>
              </a:r>
            </a:p>
          </p:txBody>
        </p:sp>
        <p:sp>
          <p:nvSpPr>
            <p:cNvPr id="21" name="TextBox 59">
              <a:extLst>
                <a:ext uri="{FF2B5EF4-FFF2-40B4-BE49-F238E27FC236}">
                  <a16:creationId xmlns:a16="http://schemas.microsoft.com/office/drawing/2014/main" id="{F4C92908-2718-404B-BD6F-447002277E45}"/>
                </a:ext>
              </a:extLst>
            </p:cNvPr>
            <p:cNvSpPr txBox="1"/>
            <p:nvPr/>
          </p:nvSpPr>
          <p:spPr>
            <a:xfrm>
              <a:off x="3778343" y="4836002"/>
              <a:ext cx="1091738" cy="27641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fontAlgn="base">
                <a:spcBef>
                  <a:spcPct val="50000"/>
                </a:spcBef>
                <a:spcAft>
                  <a:spcPct val="0"/>
                </a:spcAft>
              </a:pPr>
              <a:r>
                <a:rPr lang="en-US" sz="1667" b="1">
                  <a:solidFill>
                    <a:srgbClr val="349941"/>
                  </a:solidFill>
                  <a:latin typeface="Verdana" panose="020B0604030504040204" pitchFamily="34" charset="0"/>
                  <a:ea typeface="Verdana" panose="020B0604030504040204" pitchFamily="34" charset="0"/>
                </a:rPr>
                <a:t>3 months</a:t>
              </a:r>
            </a:p>
          </p:txBody>
        </p:sp>
        <p:sp>
          <p:nvSpPr>
            <p:cNvPr id="22" name="TextBox 60">
              <a:extLst>
                <a:ext uri="{FF2B5EF4-FFF2-40B4-BE49-F238E27FC236}">
                  <a16:creationId xmlns:a16="http://schemas.microsoft.com/office/drawing/2014/main" id="{23FCA7CF-BE91-4E28-8DF0-0274AFE0AD1C}"/>
                </a:ext>
              </a:extLst>
            </p:cNvPr>
            <p:cNvSpPr txBox="1"/>
            <p:nvPr/>
          </p:nvSpPr>
          <p:spPr>
            <a:xfrm>
              <a:off x="1096020" y="4836002"/>
              <a:ext cx="999782" cy="27641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fontAlgn="base">
                <a:spcBef>
                  <a:spcPct val="50000"/>
                </a:spcBef>
                <a:spcAft>
                  <a:spcPct val="0"/>
                </a:spcAft>
              </a:pPr>
              <a:r>
                <a:rPr lang="en-US" sz="1667" b="1">
                  <a:solidFill>
                    <a:srgbClr val="003479">
                      <a:lumMod val="75000"/>
                    </a:srgbClr>
                  </a:solidFill>
                  <a:latin typeface="Verdana" panose="020B0604030504040204" pitchFamily="34" charset="0"/>
                  <a:ea typeface="Verdana" panose="020B0604030504040204" pitchFamily="34" charset="0"/>
                </a:rPr>
                <a:t>Baseline</a:t>
              </a:r>
            </a:p>
          </p:txBody>
        </p:sp>
        <p:sp>
          <p:nvSpPr>
            <p:cNvPr id="23" name="TextBox 22">
              <a:extLst>
                <a:ext uri="{FF2B5EF4-FFF2-40B4-BE49-F238E27FC236}">
                  <a16:creationId xmlns:a16="http://schemas.microsoft.com/office/drawing/2014/main" id="{A61D149B-E80F-40BB-A8A0-52284058B1FD}"/>
                </a:ext>
              </a:extLst>
            </p:cNvPr>
            <p:cNvSpPr txBox="1"/>
            <p:nvPr/>
          </p:nvSpPr>
          <p:spPr>
            <a:xfrm>
              <a:off x="1494777" y="2651718"/>
              <a:ext cx="1853685" cy="998093"/>
            </a:xfrm>
            <a:prstGeom prst="rect">
              <a:avLst/>
            </a:prstGeom>
            <a:noFill/>
          </p:spPr>
          <p:txBody>
            <a:bodyPr wrap="square">
              <a:spAutoFit/>
            </a:bodyPr>
            <a:lstStyle/>
            <a:p>
              <a:pPr defTabSz="608486" fontAlgn="base">
                <a:spcBef>
                  <a:spcPct val="50000"/>
                </a:spcBef>
                <a:spcAft>
                  <a:spcPct val="0"/>
                </a:spcAft>
              </a:pPr>
              <a:r>
                <a:rPr lang="en-US" sz="1167" b="1" u="sng" noProof="1">
                  <a:solidFill>
                    <a:srgbClr val="FFFFFF"/>
                  </a:solidFill>
                  <a:latin typeface="Verdana" panose="020B0604030504040204" pitchFamily="34" charset="0"/>
                  <a:ea typeface="Verdana" panose="020B0604030504040204" pitchFamily="34" charset="0"/>
                </a:rPr>
                <a:t>Patient case: </a:t>
              </a:r>
            </a:p>
            <a:p>
              <a:pPr defTabSz="608486" fontAlgn="base">
                <a:spcBef>
                  <a:spcPct val="50000"/>
                </a:spcBef>
                <a:spcAft>
                  <a:spcPct val="0"/>
                </a:spcAft>
              </a:pPr>
              <a:r>
                <a:rPr lang="en-GB" sz="1167" kern="0">
                  <a:solidFill>
                    <a:srgbClr val="FFFFFF"/>
                  </a:solidFill>
                  <a:latin typeface="Verdana" panose="020B0604030504040204" pitchFamily="34" charset="0"/>
                  <a:ea typeface="Verdana" panose="020B0604030504040204" pitchFamily="34" charset="0"/>
                </a:rPr>
                <a:t>A 25-year-old patient with ileal CD with acute steroid-refractory flare, abdominal cramping, and increased bowel frequency.</a:t>
              </a:r>
            </a:p>
          </p:txBody>
        </p:sp>
        <p:sp>
          <p:nvSpPr>
            <p:cNvPr id="24" name="TextBox 23">
              <a:extLst>
                <a:ext uri="{FF2B5EF4-FFF2-40B4-BE49-F238E27FC236}">
                  <a16:creationId xmlns:a16="http://schemas.microsoft.com/office/drawing/2014/main" id="{EDFFE975-150C-4224-9200-2B5051BE68BC}"/>
                </a:ext>
              </a:extLst>
            </p:cNvPr>
            <p:cNvSpPr txBox="1"/>
            <p:nvPr/>
          </p:nvSpPr>
          <p:spPr>
            <a:xfrm>
              <a:off x="4255582" y="2714158"/>
              <a:ext cx="1719358" cy="855798"/>
            </a:xfrm>
            <a:prstGeom prst="rect">
              <a:avLst/>
            </a:prstGeom>
            <a:noFill/>
          </p:spPr>
          <p:txBody>
            <a:bodyPr wrap="square">
              <a:spAutoFit/>
            </a:bodyPr>
            <a:lstStyle/>
            <a:p>
              <a:pPr defTabSz="608486" fontAlgn="base">
                <a:spcBef>
                  <a:spcPct val="50000"/>
                </a:spcBef>
                <a:spcAft>
                  <a:spcPct val="0"/>
                </a:spcAft>
              </a:pPr>
              <a:r>
                <a:rPr lang="en-US" sz="1167" b="1" u="sng" noProof="1">
                  <a:solidFill>
                    <a:srgbClr val="FFFFFF"/>
                  </a:solidFill>
                  <a:latin typeface="Verdana" panose="020B0604030504040204" pitchFamily="34" charset="0"/>
                  <a:ea typeface="Verdana" panose="020B0604030504040204" pitchFamily="34" charset="0"/>
                </a:rPr>
                <a:t>Response to treatment: </a:t>
              </a:r>
            </a:p>
            <a:p>
              <a:pPr defTabSz="608486" fontAlgn="base">
                <a:spcBef>
                  <a:spcPct val="50000"/>
                </a:spcBef>
                <a:spcAft>
                  <a:spcPct val="0"/>
                </a:spcAft>
              </a:pPr>
              <a:r>
                <a:rPr lang="en-GB" sz="1167" kern="0">
                  <a:solidFill>
                    <a:srgbClr val="FFFFFF"/>
                  </a:solidFill>
                  <a:latin typeface="Verdana" panose="020B0604030504040204" pitchFamily="34" charset="0"/>
                  <a:ea typeface="Verdana" panose="020B0604030504040204" pitchFamily="34" charset="0"/>
                </a:rPr>
                <a:t>The patient shows early TH in response to treatment (anti-TNF).</a:t>
              </a:r>
            </a:p>
          </p:txBody>
        </p:sp>
        <p:sp>
          <p:nvSpPr>
            <p:cNvPr id="25" name="TextBox 24">
              <a:extLst>
                <a:ext uri="{FF2B5EF4-FFF2-40B4-BE49-F238E27FC236}">
                  <a16:creationId xmlns:a16="http://schemas.microsoft.com/office/drawing/2014/main" id="{87F0E099-6848-401D-8739-EECF5B70F103}"/>
                </a:ext>
              </a:extLst>
            </p:cNvPr>
            <p:cNvSpPr txBox="1"/>
            <p:nvPr/>
          </p:nvSpPr>
          <p:spPr>
            <a:xfrm>
              <a:off x="6939728" y="2631147"/>
              <a:ext cx="1970933" cy="998093"/>
            </a:xfrm>
            <a:prstGeom prst="rect">
              <a:avLst/>
            </a:prstGeom>
            <a:noFill/>
          </p:spPr>
          <p:txBody>
            <a:bodyPr wrap="square">
              <a:spAutoFit/>
            </a:bodyPr>
            <a:lstStyle/>
            <a:p>
              <a:pPr defTabSz="608486" fontAlgn="base">
                <a:spcBef>
                  <a:spcPct val="50000"/>
                </a:spcBef>
                <a:spcAft>
                  <a:spcPct val="0"/>
                </a:spcAft>
              </a:pPr>
              <a:r>
                <a:rPr lang="en-US" sz="1167" b="1" u="sng" noProof="1">
                  <a:solidFill>
                    <a:srgbClr val="FFFFFF"/>
                  </a:solidFill>
                  <a:latin typeface="Verdana" panose="020B0604030504040204" pitchFamily="34" charset="0"/>
                  <a:ea typeface="Verdana" panose="020B0604030504040204" pitchFamily="34" charset="0"/>
                </a:rPr>
                <a:t>Complication of CD: </a:t>
              </a:r>
            </a:p>
            <a:p>
              <a:pPr defTabSz="608486" fontAlgn="base">
                <a:spcBef>
                  <a:spcPct val="50000"/>
                </a:spcBef>
                <a:spcAft>
                  <a:spcPct val="0"/>
                </a:spcAft>
              </a:pPr>
              <a:r>
                <a:rPr lang="en-GB" sz="1167" kern="0">
                  <a:solidFill>
                    <a:srgbClr val="FFFFFF"/>
                  </a:solidFill>
                  <a:latin typeface="Verdana" panose="020B0604030504040204" pitchFamily="34" charset="0"/>
                  <a:ea typeface="Verdana" panose="020B0604030504040204" pitchFamily="34" charset="0"/>
                </a:rPr>
                <a:t>The patient in clinical remission presents with acute pain.  </a:t>
              </a:r>
              <a:r>
                <a:rPr lang="en-GB" sz="1167" i="1" kern="0">
                  <a:solidFill>
                    <a:srgbClr val="FFFFFF"/>
                  </a:solidFill>
                  <a:latin typeface="Verdana" panose="020B0604030504040204" pitchFamily="34" charset="0"/>
                  <a:ea typeface="Verdana" panose="020B0604030504040204" pitchFamily="34" charset="0"/>
                </a:rPr>
                <a:t>A perineal abscess was detected using </a:t>
              </a:r>
              <a:r>
                <a:rPr lang="en-GB" sz="1167" i="1" kern="0" err="1">
                  <a:solidFill>
                    <a:srgbClr val="FFFFFF"/>
                  </a:solidFill>
                  <a:latin typeface="Verdana" panose="020B0604030504040204" pitchFamily="34" charset="0"/>
                  <a:ea typeface="Verdana" panose="020B0604030504040204" pitchFamily="34" charset="0"/>
                </a:rPr>
                <a:t>transperineal</a:t>
              </a:r>
              <a:r>
                <a:rPr lang="en-GB" sz="1167" i="1" kern="0">
                  <a:solidFill>
                    <a:srgbClr val="FFFFFF"/>
                  </a:solidFill>
                  <a:latin typeface="Verdana" panose="020B0604030504040204" pitchFamily="34" charset="0"/>
                  <a:ea typeface="Verdana" panose="020B0604030504040204" pitchFamily="34" charset="0"/>
                </a:rPr>
                <a:t> ultrasound.</a:t>
              </a:r>
              <a:endParaRPr lang="en-GB" sz="1167" kern="0">
                <a:solidFill>
                  <a:srgbClr val="000000"/>
                </a:solidFill>
                <a:latin typeface="Verdana" panose="020B0604030504040204" pitchFamily="34" charset="0"/>
                <a:ea typeface="Verdana" panose="020B0604030504040204" pitchFamily="34" charset="0"/>
              </a:endParaRPr>
            </a:p>
          </p:txBody>
        </p:sp>
      </p:grpSp>
      <p:sp>
        <p:nvSpPr>
          <p:cNvPr id="27" name="Rectangle 26">
            <a:extLst>
              <a:ext uri="{FF2B5EF4-FFF2-40B4-BE49-F238E27FC236}">
                <a16:creationId xmlns:a16="http://schemas.microsoft.com/office/drawing/2014/main" id="{D3150251-A104-43A1-999F-FF65D33E85D9}"/>
              </a:ext>
            </a:extLst>
          </p:cNvPr>
          <p:cNvSpPr/>
          <p:nvPr/>
        </p:nvSpPr>
        <p:spPr>
          <a:xfrm>
            <a:off x="601929" y="5214445"/>
            <a:ext cx="10639923" cy="7400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8486" fontAlgn="base">
              <a:spcBef>
                <a:spcPct val="50000"/>
              </a:spcBef>
              <a:spcAft>
                <a:spcPct val="0"/>
              </a:spcAft>
            </a:pPr>
            <a:r>
              <a:rPr lang="en-US" sz="1667" b="1">
                <a:solidFill>
                  <a:srgbClr val="FFFFFF"/>
                </a:solidFill>
                <a:latin typeface="Arial"/>
                <a:ea typeface="ヒラギノ角ゴ ProN W3"/>
              </a:rPr>
              <a:t>IUS and advanced ultrasound modalities are suitable for real-time and direct assessment of disease activity and complications.</a:t>
            </a:r>
          </a:p>
        </p:txBody>
      </p:sp>
      <p:sp>
        <p:nvSpPr>
          <p:cNvPr id="34" name="Google Shape;2391;p106">
            <a:extLst>
              <a:ext uri="{FF2B5EF4-FFF2-40B4-BE49-F238E27FC236}">
                <a16:creationId xmlns:a16="http://schemas.microsoft.com/office/drawing/2014/main" id="{240380BC-6CCA-4394-9285-AC18B5F439DF}"/>
              </a:ext>
            </a:extLst>
          </p:cNvPr>
          <p:cNvSpPr/>
          <p:nvPr/>
        </p:nvSpPr>
        <p:spPr>
          <a:xfrm>
            <a:off x="1082763" y="3680843"/>
            <a:ext cx="602047" cy="602045"/>
          </a:xfrm>
          <a:prstGeom prst="ellipse">
            <a:avLst/>
          </a:prstGeom>
          <a:solidFill>
            <a:schemeClr val="accent2"/>
          </a:solidFill>
          <a:ln w="57150" cap="flat" cmpd="sng">
            <a:noFill/>
            <a:prstDash val="solid"/>
            <a:round/>
            <a:headEnd type="none" w="sm" len="sm"/>
            <a:tailEnd type="none" w="sm" len="sm"/>
          </a:ln>
        </p:spPr>
        <p:txBody>
          <a:bodyPr spcFirstLastPara="1" wrap="square" lIns="76188" tIns="38083" rIns="76188" bIns="38083" anchor="ctr" anchorCtr="0">
            <a:noAutofit/>
          </a:bodyPr>
          <a:lstStyle/>
          <a:p>
            <a:pPr algn="ctr" defTabSz="608486" fontAlgn="base"/>
            <a:endParaRPr sz="3333">
              <a:solidFill>
                <a:srgbClr val="FFFFFF"/>
              </a:solidFill>
              <a:latin typeface="Arial"/>
              <a:ea typeface="Arial"/>
              <a:cs typeface="Arial"/>
              <a:sym typeface="Arial"/>
            </a:endParaRPr>
          </a:p>
        </p:txBody>
      </p:sp>
      <p:pic>
        <p:nvPicPr>
          <p:cNvPr id="29" name="Graphic 28" descr="Man">
            <a:extLst>
              <a:ext uri="{FF2B5EF4-FFF2-40B4-BE49-F238E27FC236}">
                <a16:creationId xmlns:a16="http://schemas.microsoft.com/office/drawing/2014/main" id="{C95E2CC7-70EB-48BC-B162-DA0650EF87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8490" y="3759026"/>
            <a:ext cx="450432" cy="450432"/>
          </a:xfrm>
          <a:prstGeom prst="rect">
            <a:avLst/>
          </a:prstGeom>
        </p:spPr>
      </p:pic>
      <p:sp>
        <p:nvSpPr>
          <p:cNvPr id="36" name="Google Shape;2391;p106">
            <a:extLst>
              <a:ext uri="{FF2B5EF4-FFF2-40B4-BE49-F238E27FC236}">
                <a16:creationId xmlns:a16="http://schemas.microsoft.com/office/drawing/2014/main" id="{E5FDAB9D-EEA6-45F4-9BDF-89EFE2C26055}"/>
              </a:ext>
            </a:extLst>
          </p:cNvPr>
          <p:cNvSpPr/>
          <p:nvPr/>
        </p:nvSpPr>
        <p:spPr>
          <a:xfrm>
            <a:off x="4371420" y="3690370"/>
            <a:ext cx="602047" cy="602045"/>
          </a:xfrm>
          <a:prstGeom prst="ellipse">
            <a:avLst/>
          </a:prstGeom>
          <a:solidFill>
            <a:schemeClr val="accent4"/>
          </a:solidFill>
          <a:ln w="57150" cap="flat" cmpd="sng">
            <a:noFill/>
            <a:prstDash val="solid"/>
            <a:round/>
            <a:headEnd type="none" w="sm" len="sm"/>
            <a:tailEnd type="none" w="sm" len="sm"/>
          </a:ln>
        </p:spPr>
        <p:txBody>
          <a:bodyPr spcFirstLastPara="1" wrap="square" lIns="76188" tIns="38083" rIns="76188" bIns="38083" anchor="ctr" anchorCtr="0">
            <a:noAutofit/>
          </a:bodyPr>
          <a:lstStyle/>
          <a:p>
            <a:pPr algn="ctr" defTabSz="608486" fontAlgn="base"/>
            <a:endParaRPr sz="3333">
              <a:solidFill>
                <a:srgbClr val="FFFFFF"/>
              </a:solidFill>
              <a:latin typeface="Arial"/>
              <a:ea typeface="Arial"/>
              <a:cs typeface="Arial"/>
              <a:sym typeface="Arial"/>
            </a:endParaRPr>
          </a:p>
        </p:txBody>
      </p:sp>
      <p:sp>
        <p:nvSpPr>
          <p:cNvPr id="37" name="Google Shape;2391;p106">
            <a:extLst>
              <a:ext uri="{FF2B5EF4-FFF2-40B4-BE49-F238E27FC236}">
                <a16:creationId xmlns:a16="http://schemas.microsoft.com/office/drawing/2014/main" id="{A5769727-55E9-4717-8808-FFB97B3EEBCF}"/>
              </a:ext>
            </a:extLst>
          </p:cNvPr>
          <p:cNvSpPr/>
          <p:nvPr/>
        </p:nvSpPr>
        <p:spPr>
          <a:xfrm>
            <a:off x="7599741" y="3709711"/>
            <a:ext cx="602047" cy="602045"/>
          </a:xfrm>
          <a:prstGeom prst="ellipse">
            <a:avLst/>
          </a:prstGeom>
          <a:solidFill>
            <a:schemeClr val="accent6"/>
          </a:solidFill>
          <a:ln w="57150" cap="flat" cmpd="sng">
            <a:noFill/>
            <a:prstDash val="solid"/>
            <a:round/>
            <a:headEnd type="none" w="sm" len="sm"/>
            <a:tailEnd type="none" w="sm" len="sm"/>
          </a:ln>
        </p:spPr>
        <p:txBody>
          <a:bodyPr spcFirstLastPara="1" wrap="square" lIns="76188" tIns="38083" rIns="76188" bIns="38083" anchor="ctr" anchorCtr="0">
            <a:noAutofit/>
          </a:bodyPr>
          <a:lstStyle/>
          <a:p>
            <a:pPr algn="ctr" defTabSz="608486" fontAlgn="base"/>
            <a:endParaRPr sz="3333">
              <a:solidFill>
                <a:srgbClr val="FFFFFF"/>
              </a:solidFill>
              <a:latin typeface="Arial"/>
              <a:ea typeface="Arial"/>
              <a:cs typeface="Arial"/>
              <a:sym typeface="Arial"/>
            </a:endParaRPr>
          </a:p>
        </p:txBody>
      </p:sp>
      <p:pic>
        <p:nvPicPr>
          <p:cNvPr id="33" name="Graphic 32" descr="Research">
            <a:extLst>
              <a:ext uri="{FF2B5EF4-FFF2-40B4-BE49-F238E27FC236}">
                <a16:creationId xmlns:a16="http://schemas.microsoft.com/office/drawing/2014/main" id="{10E1E793-EF9F-4499-AC27-34815353C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1055" y="3783158"/>
            <a:ext cx="455151" cy="455151"/>
          </a:xfrm>
          <a:prstGeom prst="rect">
            <a:avLst/>
          </a:prstGeom>
        </p:spPr>
      </p:pic>
      <p:pic>
        <p:nvPicPr>
          <p:cNvPr id="31" name="Graphic 30" descr="Repeat">
            <a:extLst>
              <a:ext uri="{FF2B5EF4-FFF2-40B4-BE49-F238E27FC236}">
                <a16:creationId xmlns:a16="http://schemas.microsoft.com/office/drawing/2014/main" id="{5AAFB1AF-85D8-4637-AFDA-CFF28A7F6F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1312" y="3769901"/>
            <a:ext cx="415983" cy="415983"/>
          </a:xfrm>
          <a:prstGeom prst="rect">
            <a:avLst/>
          </a:prstGeom>
        </p:spPr>
      </p:pic>
    </p:spTree>
    <p:extLst>
      <p:ext uri="{BB962C8B-B14F-4D97-AF65-F5344CB8AC3E}">
        <p14:creationId xmlns:p14="http://schemas.microsoft.com/office/powerpoint/2010/main" val="17988703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9DEB-717D-4DCA-966B-640E774066E2}"/>
              </a:ext>
            </a:extLst>
          </p:cNvPr>
          <p:cNvSpPr>
            <a:spLocks noGrp="1"/>
          </p:cNvSpPr>
          <p:nvPr>
            <p:ph type="title"/>
          </p:nvPr>
        </p:nvSpPr>
        <p:spPr>
          <a:xfrm>
            <a:off x="605367" y="378458"/>
            <a:ext cx="10145760" cy="923330"/>
          </a:xfrm>
        </p:spPr>
        <p:txBody>
          <a:bodyPr/>
          <a:lstStyle/>
          <a:p>
            <a:r>
              <a:rPr lang="en-US"/>
              <a:t>Reliability of IUS for monitoring disease activity in CD</a:t>
            </a:r>
          </a:p>
        </p:txBody>
      </p:sp>
      <p:sp>
        <p:nvSpPr>
          <p:cNvPr id="4" name="Slide Number Placeholder 3">
            <a:extLst>
              <a:ext uri="{FF2B5EF4-FFF2-40B4-BE49-F238E27FC236}">
                <a16:creationId xmlns:a16="http://schemas.microsoft.com/office/drawing/2014/main" id="{42D8ABE9-0189-4ED9-9FB0-20EF8F61D732}"/>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14</a:t>
            </a:fld>
            <a:endParaRPr lang="en-US">
              <a:solidFill>
                <a:srgbClr val="646464"/>
              </a:solidFill>
            </a:endParaRPr>
          </a:p>
        </p:txBody>
      </p:sp>
      <p:sp>
        <p:nvSpPr>
          <p:cNvPr id="5" name="Text Placeholder 4">
            <a:extLst>
              <a:ext uri="{FF2B5EF4-FFF2-40B4-BE49-F238E27FC236}">
                <a16:creationId xmlns:a16="http://schemas.microsoft.com/office/drawing/2014/main" id="{D0745D30-B57F-4A6E-AF59-5465A5CB5017}"/>
              </a:ext>
            </a:extLst>
          </p:cNvPr>
          <p:cNvSpPr>
            <a:spLocks noGrp="1"/>
          </p:cNvSpPr>
          <p:nvPr>
            <p:ph type="body" sz="quarter" idx="17"/>
          </p:nvPr>
        </p:nvSpPr>
        <p:spPr/>
        <p:txBody>
          <a:bodyPr/>
          <a:lstStyle/>
          <a:p>
            <a:r>
              <a:rPr lang="en-US"/>
              <a:t>IUS: intestinal ultrasound; CD: Crohn’s disease.</a:t>
            </a:r>
          </a:p>
          <a:p>
            <a:r>
              <a:rPr lang="en-US" err="1"/>
              <a:t>Ripollés</a:t>
            </a:r>
            <a:r>
              <a:rPr lang="en-US"/>
              <a:t>, T. (2016). </a:t>
            </a:r>
            <a:r>
              <a:rPr lang="en-US" i="1"/>
              <a:t>Inflammatory bowel diseases</a:t>
            </a:r>
            <a:r>
              <a:rPr lang="en-US"/>
              <a:t>. 22(10), 2465–2473</a:t>
            </a:r>
          </a:p>
        </p:txBody>
      </p:sp>
      <p:sp>
        <p:nvSpPr>
          <p:cNvPr id="18" name="Rectangle 17">
            <a:extLst>
              <a:ext uri="{FF2B5EF4-FFF2-40B4-BE49-F238E27FC236}">
                <a16:creationId xmlns:a16="http://schemas.microsoft.com/office/drawing/2014/main" id="{CABE9976-019B-44A5-A121-F2E7CCD1A185}"/>
              </a:ext>
            </a:extLst>
          </p:cNvPr>
          <p:cNvSpPr/>
          <p:nvPr/>
        </p:nvSpPr>
        <p:spPr>
          <a:xfrm>
            <a:off x="1126619" y="4238877"/>
            <a:ext cx="10541352" cy="271934"/>
          </a:xfrm>
          <a:prstGeom prst="rect">
            <a:avLst/>
          </a:prstGeom>
        </p:spPr>
        <p:txBody>
          <a:bodyPr wrap="square">
            <a:spAutoFit/>
          </a:bodyPr>
          <a:lstStyle/>
          <a:p>
            <a:pPr algn="r" defTabSz="571477"/>
            <a:r>
              <a:rPr lang="en-US" sz="1167">
                <a:solidFill>
                  <a:srgbClr val="212121"/>
                </a:solidFill>
                <a:latin typeface="Verdana" panose="020B0604030504040204" pitchFamily="34" charset="0"/>
                <a:ea typeface="Verdana" panose="020B0604030504040204" pitchFamily="34" charset="0"/>
              </a:rPr>
              <a:t>Patients who show IUS improvement at 12 weeks</a:t>
            </a:r>
            <a:r>
              <a:rPr lang="en-US" sz="1167" b="1">
                <a:solidFill>
                  <a:srgbClr val="7E2E78"/>
                </a:solidFill>
                <a:latin typeface="Verdana" panose="020B0604030504040204" pitchFamily="34" charset="0"/>
                <a:ea typeface="Verdana" panose="020B0604030504040204" pitchFamily="34" charset="0"/>
              </a:rPr>
              <a:t> </a:t>
            </a:r>
            <a:r>
              <a:rPr lang="en-US" sz="1167">
                <a:solidFill>
                  <a:srgbClr val="212121"/>
                </a:solidFill>
                <a:latin typeface="Verdana" panose="020B0604030504040204" pitchFamily="34" charset="0"/>
                <a:ea typeface="Verdana" panose="020B0604030504040204" pitchFamily="34" charset="0"/>
              </a:rPr>
              <a:t>have </a:t>
            </a:r>
            <a:r>
              <a:rPr lang="en-US" sz="1167" b="1">
                <a:solidFill>
                  <a:srgbClr val="212121"/>
                </a:solidFill>
                <a:latin typeface="Verdana" panose="020B0604030504040204" pitchFamily="34" charset="0"/>
                <a:ea typeface="Verdana" panose="020B0604030504040204" pitchFamily="34" charset="0"/>
              </a:rPr>
              <a:t>greater chances</a:t>
            </a:r>
            <a:r>
              <a:rPr lang="en-US" sz="1167">
                <a:solidFill>
                  <a:srgbClr val="212121"/>
                </a:solidFill>
                <a:latin typeface="Verdana" panose="020B0604030504040204" pitchFamily="34" charset="0"/>
                <a:ea typeface="Verdana" panose="020B0604030504040204" pitchFamily="34" charset="0"/>
              </a:rPr>
              <a:t> of </a:t>
            </a:r>
            <a:r>
              <a:rPr lang="en-US" sz="1167" b="1">
                <a:solidFill>
                  <a:srgbClr val="212121"/>
                </a:solidFill>
                <a:latin typeface="Verdana" panose="020B0604030504040204" pitchFamily="34" charset="0"/>
                <a:ea typeface="Verdana" panose="020B0604030504040204" pitchFamily="34" charset="0"/>
              </a:rPr>
              <a:t>showing improvement after 52 weeks </a:t>
            </a:r>
            <a:r>
              <a:rPr lang="en-US" sz="1167">
                <a:solidFill>
                  <a:srgbClr val="212121"/>
                </a:solidFill>
                <a:latin typeface="Verdana" panose="020B0604030504040204" pitchFamily="34" charset="0"/>
                <a:ea typeface="Verdana" panose="020B0604030504040204" pitchFamily="34" charset="0"/>
              </a:rPr>
              <a:t>of treatment</a:t>
            </a:r>
          </a:p>
        </p:txBody>
      </p:sp>
      <p:grpSp>
        <p:nvGrpSpPr>
          <p:cNvPr id="3" name="Group 2">
            <a:extLst>
              <a:ext uri="{FF2B5EF4-FFF2-40B4-BE49-F238E27FC236}">
                <a16:creationId xmlns:a16="http://schemas.microsoft.com/office/drawing/2014/main" id="{EB3ECEDA-122C-A9E5-7DC5-B6676ED88D37}"/>
              </a:ext>
            </a:extLst>
          </p:cNvPr>
          <p:cNvGrpSpPr/>
          <p:nvPr/>
        </p:nvGrpSpPr>
        <p:grpSpPr>
          <a:xfrm>
            <a:off x="588009" y="1305044"/>
            <a:ext cx="10684370" cy="1101694"/>
            <a:chOff x="722313" y="1766767"/>
            <a:chExt cx="12821244" cy="1322032"/>
          </a:xfrm>
        </p:grpSpPr>
        <p:sp>
          <p:nvSpPr>
            <p:cNvPr id="17" name="Rectangle 16">
              <a:extLst>
                <a:ext uri="{FF2B5EF4-FFF2-40B4-BE49-F238E27FC236}">
                  <a16:creationId xmlns:a16="http://schemas.microsoft.com/office/drawing/2014/main" id="{373F4DD8-41CA-E94A-1042-09E59BD1094C}"/>
                </a:ext>
              </a:extLst>
            </p:cNvPr>
            <p:cNvSpPr/>
            <p:nvPr/>
          </p:nvSpPr>
          <p:spPr>
            <a:xfrm>
              <a:off x="1348865" y="1865070"/>
              <a:ext cx="3222185" cy="326321"/>
            </a:xfrm>
            <a:prstGeom prst="rect">
              <a:avLst/>
            </a:prstGeom>
          </p:spPr>
          <p:txBody>
            <a:bodyPr wrap="square">
              <a:spAutoFit/>
            </a:bodyPr>
            <a:lstStyle/>
            <a:p>
              <a:pPr defTabSz="914363">
                <a:defRPr/>
              </a:pPr>
              <a:r>
                <a:rPr lang="en-US" sz="1167" b="1" u="sng">
                  <a:solidFill>
                    <a:srgbClr val="003479"/>
                  </a:solidFill>
                  <a:latin typeface="Verdana" panose="020B0604030504040204" pitchFamily="34" charset="0"/>
                  <a:ea typeface="Verdana" panose="020B0604030504040204" pitchFamily="34" charset="0"/>
                  <a:cs typeface="Verdana" panose="020B0604030504040204" pitchFamily="34" charset="0"/>
                </a:rPr>
                <a:t>Study details </a:t>
              </a:r>
              <a:endParaRPr lang="en-US" sz="1167" u="sng">
                <a:solidFill>
                  <a:srgbClr val="003479"/>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Graphic 19" descr="Research">
              <a:extLst>
                <a:ext uri="{FF2B5EF4-FFF2-40B4-BE49-F238E27FC236}">
                  <a16:creationId xmlns:a16="http://schemas.microsoft.com/office/drawing/2014/main" id="{3B4D98E9-B6FD-ACF1-9D2B-19C0D83C8C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313" y="1766767"/>
              <a:ext cx="646332" cy="646332"/>
            </a:xfrm>
            <a:prstGeom prst="rect">
              <a:avLst/>
            </a:prstGeom>
          </p:spPr>
        </p:pic>
        <p:sp>
          <p:nvSpPr>
            <p:cNvPr id="21" name="Rectangle 20">
              <a:extLst>
                <a:ext uri="{FF2B5EF4-FFF2-40B4-BE49-F238E27FC236}">
                  <a16:creationId xmlns:a16="http://schemas.microsoft.com/office/drawing/2014/main" id="{A4D0C3A7-4423-4584-5562-B16148980780}"/>
                </a:ext>
              </a:extLst>
            </p:cNvPr>
            <p:cNvSpPr/>
            <p:nvPr/>
          </p:nvSpPr>
          <p:spPr>
            <a:xfrm>
              <a:off x="1368645" y="2239336"/>
              <a:ext cx="12174912" cy="849463"/>
            </a:xfrm>
            <a:prstGeom prst="rect">
              <a:avLst/>
            </a:prstGeom>
          </p:spPr>
          <p:txBody>
            <a:bodyPr wrap="square">
              <a:spAutoFit/>
            </a:bodyPr>
            <a:lstStyle/>
            <a:p>
              <a:pPr algn="just" defTabSz="761970">
                <a:defRPr/>
              </a:pPr>
              <a:r>
                <a:rPr lang="en-US" sz="1000" kern="0">
                  <a:solidFill>
                    <a:srgbClr val="000000"/>
                  </a:solidFill>
                  <a:latin typeface="Verdana" panose="020B0604030504040204" pitchFamily="34" charset="0"/>
                  <a:ea typeface="Verdana" panose="020B0604030504040204" pitchFamily="34" charset="0"/>
                </a:rPr>
                <a:t>A </a:t>
              </a:r>
              <a:r>
                <a:rPr lang="en-US" sz="1000" kern="0" err="1">
                  <a:solidFill>
                    <a:srgbClr val="000000"/>
                  </a:solidFill>
                  <a:latin typeface="Verdana" panose="020B0604030504040204" pitchFamily="34" charset="0"/>
                  <a:ea typeface="Verdana" panose="020B0604030504040204" pitchFamily="34" charset="0"/>
                </a:rPr>
                <a:t>multicentre</a:t>
              </a:r>
              <a:r>
                <a:rPr lang="en-US" sz="1000" kern="0">
                  <a:solidFill>
                    <a:srgbClr val="000000"/>
                  </a:solidFill>
                  <a:latin typeface="Verdana" panose="020B0604030504040204" pitchFamily="34" charset="0"/>
                  <a:ea typeface="Verdana" panose="020B0604030504040204" pitchFamily="34" charset="0"/>
                </a:rPr>
                <a:t> prospective longitudinal study in Spain enrolled 51 patients with Crohn’s disease to assess the long-term effect of biological treatment on transmural lesions of Crohn’s disease evaluated with IUS. Patients underwent clinical and sonographic assessment at baseline, 12 weeks and one year of treatment initiation. </a:t>
              </a:r>
              <a:endParaRPr lang="en-US" sz="1000">
                <a:solidFill>
                  <a:srgbClr val="000000"/>
                </a:solidFill>
                <a:latin typeface="Verdana" panose="020B0604030504040204" pitchFamily="34" charset="0"/>
                <a:ea typeface="Verdana" panose="020B0604030504040204" pitchFamily="34" charset="0"/>
              </a:endParaRPr>
            </a:p>
            <a:p>
              <a:pPr algn="just" defTabSz="761970">
                <a:defRPr/>
              </a:pPr>
              <a:endParaRPr lang="en-US" sz="1000" kern="0">
                <a:solidFill>
                  <a:sysClr val="windowText" lastClr="000000"/>
                </a:solidFill>
                <a:latin typeface="Verdana" panose="020B0604030504040204" pitchFamily="34" charset="0"/>
                <a:ea typeface="Verdana" panose="020B0604030504040204" pitchFamily="34" charset="0"/>
              </a:endParaRPr>
            </a:p>
          </p:txBody>
        </p:sp>
      </p:grpSp>
      <p:graphicFrame>
        <p:nvGraphicFramePr>
          <p:cNvPr id="25" name="Table 25">
            <a:extLst>
              <a:ext uri="{FF2B5EF4-FFF2-40B4-BE49-F238E27FC236}">
                <a16:creationId xmlns:a16="http://schemas.microsoft.com/office/drawing/2014/main" id="{9B2528B9-0CDB-41FF-F5F4-777034A79091}"/>
              </a:ext>
            </a:extLst>
          </p:cNvPr>
          <p:cNvGraphicFramePr>
            <a:graphicFrameLocks noGrp="1"/>
          </p:cNvGraphicFramePr>
          <p:nvPr/>
        </p:nvGraphicFramePr>
        <p:xfrm>
          <a:off x="1199464" y="2344339"/>
          <a:ext cx="4064000" cy="1647613"/>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698283706"/>
                    </a:ext>
                  </a:extLst>
                </a:gridCol>
                <a:gridCol w="1354667">
                  <a:extLst>
                    <a:ext uri="{9D8B030D-6E8A-4147-A177-3AD203B41FA5}">
                      <a16:colId xmlns:a16="http://schemas.microsoft.com/office/drawing/2014/main" val="4061775860"/>
                    </a:ext>
                  </a:extLst>
                </a:gridCol>
                <a:gridCol w="1354667">
                  <a:extLst>
                    <a:ext uri="{9D8B030D-6E8A-4147-A177-3AD203B41FA5}">
                      <a16:colId xmlns:a16="http://schemas.microsoft.com/office/drawing/2014/main" val="2636636666"/>
                    </a:ext>
                  </a:extLst>
                </a:gridCol>
              </a:tblGrid>
              <a:tr h="355600">
                <a:tc>
                  <a:txBody>
                    <a:bodyPr/>
                    <a:lstStyle/>
                    <a:p>
                      <a:pPr algn="ctr"/>
                      <a:r>
                        <a:rPr lang="en-IN" sz="900"/>
                        <a:t>Sonographic changes</a:t>
                      </a:r>
                    </a:p>
                  </a:txBody>
                  <a:tcPr marL="76200" marR="76200" marT="38100" marB="38100"/>
                </a:tc>
                <a:tc>
                  <a:txBody>
                    <a:bodyPr/>
                    <a:lstStyle/>
                    <a:p>
                      <a:pPr algn="ctr"/>
                      <a:r>
                        <a:rPr lang="en-IN" sz="900"/>
                        <a:t>At 12 weeks (%)</a:t>
                      </a:r>
                    </a:p>
                  </a:txBody>
                  <a:tcPr marL="76200" marR="76200" marT="38100" marB="38100"/>
                </a:tc>
                <a:tc>
                  <a:txBody>
                    <a:bodyPr/>
                    <a:lstStyle/>
                    <a:p>
                      <a:pPr algn="ctr"/>
                      <a:r>
                        <a:rPr lang="en-IN" sz="900"/>
                        <a:t>At 52 weeks</a:t>
                      </a:r>
                    </a:p>
                  </a:txBody>
                  <a:tcPr marL="76200" marR="76200" marT="38100" marB="38100"/>
                </a:tc>
                <a:extLst>
                  <a:ext uri="{0D108BD9-81ED-4DB2-BD59-A6C34878D82A}">
                    <a16:rowId xmlns:a16="http://schemas.microsoft.com/office/drawing/2014/main" val="3424552174"/>
                  </a:ext>
                </a:extLst>
              </a:tr>
              <a:tr h="309033">
                <a:tc>
                  <a:txBody>
                    <a:bodyPr/>
                    <a:lstStyle/>
                    <a:p>
                      <a:r>
                        <a:rPr lang="en-IN" sz="900"/>
                        <a:t>Normalization</a:t>
                      </a:r>
                    </a:p>
                  </a:txBody>
                  <a:tcPr marL="76200" marR="76200" marT="38100" marB="38100"/>
                </a:tc>
                <a:tc>
                  <a:txBody>
                    <a:bodyPr/>
                    <a:lstStyle/>
                    <a:p>
                      <a:pPr algn="ctr"/>
                      <a:r>
                        <a:rPr lang="en-IN" sz="900"/>
                        <a:t>14%</a:t>
                      </a:r>
                    </a:p>
                  </a:txBody>
                  <a:tcPr marL="76200" marR="76200" marT="38100" marB="38100"/>
                </a:tc>
                <a:tc>
                  <a:txBody>
                    <a:bodyPr/>
                    <a:lstStyle/>
                    <a:p>
                      <a:pPr algn="ctr"/>
                      <a:r>
                        <a:rPr lang="en-IN" sz="900"/>
                        <a:t>29.5%</a:t>
                      </a:r>
                    </a:p>
                  </a:txBody>
                  <a:tcPr marL="76200" marR="76200" marT="38100" marB="38100"/>
                </a:tc>
                <a:extLst>
                  <a:ext uri="{0D108BD9-81ED-4DB2-BD59-A6C34878D82A}">
                    <a16:rowId xmlns:a16="http://schemas.microsoft.com/office/drawing/2014/main" val="1461406679"/>
                  </a:ext>
                </a:extLst>
              </a:tr>
              <a:tr h="309033">
                <a:tc>
                  <a:txBody>
                    <a:bodyPr/>
                    <a:lstStyle/>
                    <a:p>
                      <a:r>
                        <a:rPr lang="en-IN" sz="900"/>
                        <a:t>Improvement</a:t>
                      </a:r>
                    </a:p>
                  </a:txBody>
                  <a:tcPr marL="76200" marR="76200" marT="38100" marB="38100"/>
                </a:tc>
                <a:tc>
                  <a:txBody>
                    <a:bodyPr/>
                    <a:lstStyle/>
                    <a:p>
                      <a:pPr algn="ctr"/>
                      <a:r>
                        <a:rPr lang="en-IN" sz="900"/>
                        <a:t>37%</a:t>
                      </a:r>
                    </a:p>
                  </a:txBody>
                  <a:tcPr marL="76200" marR="76200" marT="38100" marB="38100"/>
                </a:tc>
                <a:tc>
                  <a:txBody>
                    <a:bodyPr/>
                    <a:lstStyle/>
                    <a:p>
                      <a:pPr algn="ctr"/>
                      <a:r>
                        <a:rPr lang="en-IN" sz="900"/>
                        <a:t>27.5%</a:t>
                      </a:r>
                    </a:p>
                  </a:txBody>
                  <a:tcPr marL="76200" marR="76200" marT="38100" marB="38100"/>
                </a:tc>
                <a:extLst>
                  <a:ext uri="{0D108BD9-81ED-4DB2-BD59-A6C34878D82A}">
                    <a16:rowId xmlns:a16="http://schemas.microsoft.com/office/drawing/2014/main" val="3339825652"/>
                  </a:ext>
                </a:extLst>
              </a:tr>
              <a:tr h="309033">
                <a:tc>
                  <a:txBody>
                    <a:bodyPr/>
                    <a:lstStyle/>
                    <a:p>
                      <a:r>
                        <a:rPr lang="en-IN" sz="900"/>
                        <a:t>No improvement</a:t>
                      </a:r>
                    </a:p>
                  </a:txBody>
                  <a:tcPr marL="76200" marR="76200" marT="38100" marB="38100"/>
                </a:tc>
                <a:tc>
                  <a:txBody>
                    <a:bodyPr/>
                    <a:lstStyle/>
                    <a:p>
                      <a:pPr algn="ctr"/>
                      <a:r>
                        <a:rPr lang="en-IN" sz="900"/>
                        <a:t>41%</a:t>
                      </a:r>
                    </a:p>
                  </a:txBody>
                  <a:tcPr marL="76200" marR="76200" marT="38100" marB="38100"/>
                </a:tc>
                <a:tc>
                  <a:txBody>
                    <a:bodyPr/>
                    <a:lstStyle/>
                    <a:p>
                      <a:pPr algn="ctr"/>
                      <a:r>
                        <a:rPr lang="en-IN" sz="900"/>
                        <a:t>31%</a:t>
                      </a:r>
                    </a:p>
                  </a:txBody>
                  <a:tcPr marL="76200" marR="76200" marT="38100" marB="38100"/>
                </a:tc>
                <a:extLst>
                  <a:ext uri="{0D108BD9-81ED-4DB2-BD59-A6C34878D82A}">
                    <a16:rowId xmlns:a16="http://schemas.microsoft.com/office/drawing/2014/main" val="3808615962"/>
                  </a:ext>
                </a:extLst>
              </a:tr>
              <a:tr h="309033">
                <a:tc>
                  <a:txBody>
                    <a:bodyPr/>
                    <a:lstStyle/>
                    <a:p>
                      <a:r>
                        <a:rPr lang="en-IN" sz="900"/>
                        <a:t>Worsening</a:t>
                      </a:r>
                    </a:p>
                  </a:txBody>
                  <a:tcPr marL="76200" marR="76200" marT="38100" marB="38100"/>
                </a:tc>
                <a:tc>
                  <a:txBody>
                    <a:bodyPr/>
                    <a:lstStyle/>
                    <a:p>
                      <a:pPr algn="ctr"/>
                      <a:r>
                        <a:rPr lang="en-IN" sz="900"/>
                        <a:t>8%</a:t>
                      </a:r>
                    </a:p>
                  </a:txBody>
                  <a:tcPr marL="76200" marR="76200" marT="38100" marB="38100"/>
                </a:tc>
                <a:tc>
                  <a:txBody>
                    <a:bodyPr/>
                    <a:lstStyle/>
                    <a:p>
                      <a:pPr algn="ctr"/>
                      <a:r>
                        <a:rPr lang="en-IN" sz="900"/>
                        <a:t>12%</a:t>
                      </a:r>
                    </a:p>
                  </a:txBody>
                  <a:tcPr marL="76200" marR="76200" marT="38100" marB="38100"/>
                </a:tc>
                <a:extLst>
                  <a:ext uri="{0D108BD9-81ED-4DB2-BD59-A6C34878D82A}">
                    <a16:rowId xmlns:a16="http://schemas.microsoft.com/office/drawing/2014/main" val="287727667"/>
                  </a:ext>
                </a:extLst>
              </a:tr>
            </a:tbl>
          </a:graphicData>
        </a:graphic>
      </p:graphicFrame>
      <p:graphicFrame>
        <p:nvGraphicFramePr>
          <p:cNvPr id="26" name="Table 28">
            <a:extLst>
              <a:ext uri="{FF2B5EF4-FFF2-40B4-BE49-F238E27FC236}">
                <a16:creationId xmlns:a16="http://schemas.microsoft.com/office/drawing/2014/main" id="{75CFB495-4A2E-77D1-B1AA-622FD3168767}"/>
              </a:ext>
            </a:extLst>
          </p:cNvPr>
          <p:cNvGraphicFramePr>
            <a:graphicFrameLocks noGrp="1"/>
          </p:cNvGraphicFramePr>
          <p:nvPr/>
        </p:nvGraphicFramePr>
        <p:xfrm>
          <a:off x="5745080" y="2367018"/>
          <a:ext cx="5892038" cy="1545167"/>
        </p:xfrm>
        <a:graphic>
          <a:graphicData uri="http://schemas.openxmlformats.org/drawingml/2006/table">
            <a:tbl>
              <a:tblPr firstRow="1" bandRow="1">
                <a:tableStyleId>{5C22544A-7EE6-4342-B048-85BDC9FD1C3A}</a:tableStyleId>
              </a:tblPr>
              <a:tblGrid>
                <a:gridCol w="2195763">
                  <a:extLst>
                    <a:ext uri="{9D8B030D-6E8A-4147-A177-3AD203B41FA5}">
                      <a16:colId xmlns:a16="http://schemas.microsoft.com/office/drawing/2014/main" val="2912876251"/>
                    </a:ext>
                  </a:extLst>
                </a:gridCol>
                <a:gridCol w="1732263">
                  <a:extLst>
                    <a:ext uri="{9D8B030D-6E8A-4147-A177-3AD203B41FA5}">
                      <a16:colId xmlns:a16="http://schemas.microsoft.com/office/drawing/2014/main" val="789205283"/>
                    </a:ext>
                  </a:extLst>
                </a:gridCol>
                <a:gridCol w="1964013">
                  <a:extLst>
                    <a:ext uri="{9D8B030D-6E8A-4147-A177-3AD203B41FA5}">
                      <a16:colId xmlns:a16="http://schemas.microsoft.com/office/drawing/2014/main" val="3745520586"/>
                    </a:ext>
                  </a:extLst>
                </a:gridCol>
              </a:tblGrid>
              <a:tr h="309033">
                <a:tc>
                  <a:txBody>
                    <a:bodyPr/>
                    <a:lstStyle/>
                    <a:p>
                      <a:pPr algn="ctr"/>
                      <a:r>
                        <a:rPr lang="en-IN" sz="900"/>
                        <a:t>Clinical response at 52 weeks</a:t>
                      </a:r>
                    </a:p>
                  </a:txBody>
                  <a:tcPr marL="76200" marR="76200" marT="38100" marB="38100"/>
                </a:tc>
                <a:tc gridSpan="2">
                  <a:txBody>
                    <a:bodyPr/>
                    <a:lstStyle/>
                    <a:p>
                      <a:pPr algn="ctr"/>
                      <a:r>
                        <a:rPr lang="en-IN" sz="900"/>
                        <a:t>IUS response at 52 weeks</a:t>
                      </a:r>
                    </a:p>
                  </a:txBody>
                  <a:tcPr marL="76200" marR="76200" marT="38100" marB="38100"/>
                </a:tc>
                <a:tc hMerge="1">
                  <a:txBody>
                    <a:bodyPr/>
                    <a:lstStyle/>
                    <a:p>
                      <a:endParaRPr lang="en-IN"/>
                    </a:p>
                  </a:txBody>
                  <a:tcPr/>
                </a:tc>
                <a:extLst>
                  <a:ext uri="{0D108BD9-81ED-4DB2-BD59-A6C34878D82A}">
                    <a16:rowId xmlns:a16="http://schemas.microsoft.com/office/drawing/2014/main" val="3329886164"/>
                  </a:ext>
                </a:extLst>
              </a:tr>
              <a:tr h="309033">
                <a:tc>
                  <a:txBody>
                    <a:bodyPr/>
                    <a:lstStyle/>
                    <a:p>
                      <a:endParaRPr lang="en-IN" sz="900"/>
                    </a:p>
                  </a:txBody>
                  <a:tcPr marL="76200" marR="76200" marT="38100" marB="38100"/>
                </a:tc>
                <a:tc>
                  <a:txBody>
                    <a:bodyPr/>
                    <a:lstStyle/>
                    <a:p>
                      <a:pPr algn="ctr"/>
                      <a:r>
                        <a:rPr lang="en-IN" sz="900"/>
                        <a:t>TH or Improvement</a:t>
                      </a:r>
                    </a:p>
                  </a:txBody>
                  <a:tcPr marL="76200" marR="76200" marT="38100" marB="38100"/>
                </a:tc>
                <a:tc>
                  <a:txBody>
                    <a:bodyPr/>
                    <a:lstStyle/>
                    <a:p>
                      <a:pPr algn="ctr"/>
                      <a:r>
                        <a:rPr lang="en-IN" sz="900"/>
                        <a:t>Lack of response</a:t>
                      </a:r>
                    </a:p>
                  </a:txBody>
                  <a:tcPr marL="76200" marR="76200" marT="38100" marB="38100"/>
                </a:tc>
                <a:extLst>
                  <a:ext uri="{0D108BD9-81ED-4DB2-BD59-A6C34878D82A}">
                    <a16:rowId xmlns:a16="http://schemas.microsoft.com/office/drawing/2014/main" val="1928932771"/>
                  </a:ext>
                </a:extLst>
              </a:tr>
              <a:tr h="309033">
                <a:tc>
                  <a:txBody>
                    <a:bodyPr/>
                    <a:lstStyle/>
                    <a:p>
                      <a:r>
                        <a:rPr lang="en-IN" sz="900"/>
                        <a:t>Remission</a:t>
                      </a:r>
                    </a:p>
                  </a:txBody>
                  <a:tcPr marL="76200" marR="76200" marT="38100" marB="38100"/>
                </a:tc>
                <a:tc>
                  <a:txBody>
                    <a:bodyPr/>
                    <a:lstStyle/>
                    <a:p>
                      <a:pPr algn="ctr"/>
                      <a:r>
                        <a:rPr lang="en-IN" sz="900"/>
                        <a:t>27</a:t>
                      </a:r>
                    </a:p>
                  </a:txBody>
                  <a:tcPr marL="76200" marR="76200" marT="38100" marB="38100"/>
                </a:tc>
                <a:tc>
                  <a:txBody>
                    <a:bodyPr/>
                    <a:lstStyle/>
                    <a:p>
                      <a:pPr algn="ctr"/>
                      <a:r>
                        <a:rPr lang="en-IN" sz="900"/>
                        <a:t>9</a:t>
                      </a:r>
                    </a:p>
                  </a:txBody>
                  <a:tcPr marL="76200" marR="76200" marT="38100" marB="38100"/>
                </a:tc>
                <a:extLst>
                  <a:ext uri="{0D108BD9-81ED-4DB2-BD59-A6C34878D82A}">
                    <a16:rowId xmlns:a16="http://schemas.microsoft.com/office/drawing/2014/main" val="2152040827"/>
                  </a:ext>
                </a:extLst>
              </a:tr>
              <a:tr h="309033">
                <a:tc>
                  <a:txBody>
                    <a:bodyPr/>
                    <a:lstStyle/>
                    <a:p>
                      <a:r>
                        <a:rPr lang="en-IN" sz="900"/>
                        <a:t>Partial response</a:t>
                      </a:r>
                    </a:p>
                  </a:txBody>
                  <a:tcPr marL="76200" marR="76200" marT="38100" marB="38100"/>
                </a:tc>
                <a:tc>
                  <a:txBody>
                    <a:bodyPr/>
                    <a:lstStyle/>
                    <a:p>
                      <a:pPr algn="ctr"/>
                      <a:r>
                        <a:rPr lang="en-IN" sz="900"/>
                        <a:t>1</a:t>
                      </a:r>
                    </a:p>
                  </a:txBody>
                  <a:tcPr marL="76200" marR="76200" marT="38100" marB="38100"/>
                </a:tc>
                <a:tc>
                  <a:txBody>
                    <a:bodyPr/>
                    <a:lstStyle/>
                    <a:p>
                      <a:pPr algn="ctr"/>
                      <a:r>
                        <a:rPr lang="en-IN" sz="900"/>
                        <a:t>5</a:t>
                      </a:r>
                    </a:p>
                  </a:txBody>
                  <a:tcPr marL="76200" marR="76200" marT="38100" marB="38100"/>
                </a:tc>
                <a:extLst>
                  <a:ext uri="{0D108BD9-81ED-4DB2-BD59-A6C34878D82A}">
                    <a16:rowId xmlns:a16="http://schemas.microsoft.com/office/drawing/2014/main" val="3615421361"/>
                  </a:ext>
                </a:extLst>
              </a:tr>
              <a:tr h="309033">
                <a:tc>
                  <a:txBody>
                    <a:bodyPr/>
                    <a:lstStyle/>
                    <a:p>
                      <a:r>
                        <a:rPr lang="en-IN" sz="900"/>
                        <a:t>Lack of response</a:t>
                      </a:r>
                    </a:p>
                  </a:txBody>
                  <a:tcPr marL="76200" marR="76200" marT="38100" marB="38100"/>
                </a:tc>
                <a:tc>
                  <a:txBody>
                    <a:bodyPr/>
                    <a:lstStyle/>
                    <a:p>
                      <a:pPr algn="ctr"/>
                      <a:r>
                        <a:rPr lang="en-IN" sz="900"/>
                        <a:t>1</a:t>
                      </a:r>
                    </a:p>
                  </a:txBody>
                  <a:tcPr marL="76200" marR="76200" marT="38100" marB="38100"/>
                </a:tc>
                <a:tc>
                  <a:txBody>
                    <a:bodyPr/>
                    <a:lstStyle/>
                    <a:p>
                      <a:pPr algn="ctr"/>
                      <a:r>
                        <a:rPr lang="en-IN" sz="900"/>
                        <a:t>8</a:t>
                      </a:r>
                    </a:p>
                  </a:txBody>
                  <a:tcPr marL="76200" marR="76200" marT="38100" marB="38100"/>
                </a:tc>
                <a:extLst>
                  <a:ext uri="{0D108BD9-81ED-4DB2-BD59-A6C34878D82A}">
                    <a16:rowId xmlns:a16="http://schemas.microsoft.com/office/drawing/2014/main" val="2464307086"/>
                  </a:ext>
                </a:extLst>
              </a:tr>
            </a:tbl>
          </a:graphicData>
        </a:graphic>
      </p:graphicFrame>
      <p:grpSp>
        <p:nvGrpSpPr>
          <p:cNvPr id="29" name="Group 28">
            <a:extLst>
              <a:ext uri="{FF2B5EF4-FFF2-40B4-BE49-F238E27FC236}">
                <a16:creationId xmlns:a16="http://schemas.microsoft.com/office/drawing/2014/main" id="{7BC3EDDB-FA87-FB96-365D-72467DFE4D92}"/>
              </a:ext>
            </a:extLst>
          </p:cNvPr>
          <p:cNvGrpSpPr/>
          <p:nvPr/>
        </p:nvGrpSpPr>
        <p:grpSpPr>
          <a:xfrm>
            <a:off x="1" y="4890608"/>
            <a:ext cx="11586634" cy="930684"/>
            <a:chOff x="-1" y="6168140"/>
            <a:chExt cx="13903961" cy="1116820"/>
          </a:xfrm>
        </p:grpSpPr>
        <p:sp>
          <p:nvSpPr>
            <p:cNvPr id="33" name="Rectangle 32">
              <a:extLst>
                <a:ext uri="{FF2B5EF4-FFF2-40B4-BE49-F238E27FC236}">
                  <a16:creationId xmlns:a16="http://schemas.microsoft.com/office/drawing/2014/main" id="{FBEBBAC4-E28F-3D57-4C46-4AE41751A8A9}"/>
                </a:ext>
              </a:extLst>
            </p:cNvPr>
            <p:cNvSpPr/>
            <p:nvPr/>
          </p:nvSpPr>
          <p:spPr bwMode="auto">
            <a:xfrm>
              <a:off x="-1" y="6168140"/>
              <a:ext cx="2509285" cy="1109517"/>
            </a:xfrm>
            <a:prstGeom prst="rect">
              <a:avLst/>
            </a:prstGeom>
            <a:solidFill>
              <a:schemeClr val="accent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4" name="Rectangle 33">
              <a:extLst>
                <a:ext uri="{FF2B5EF4-FFF2-40B4-BE49-F238E27FC236}">
                  <a16:creationId xmlns:a16="http://schemas.microsoft.com/office/drawing/2014/main" id="{CD797FFD-278D-1F04-0D0A-002086C89547}"/>
                </a:ext>
              </a:extLst>
            </p:cNvPr>
            <p:cNvSpPr/>
            <p:nvPr/>
          </p:nvSpPr>
          <p:spPr bwMode="auto">
            <a:xfrm>
              <a:off x="2509284" y="6168140"/>
              <a:ext cx="11394676" cy="1109517"/>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5" name="Rectangle 34">
              <a:extLst>
                <a:ext uri="{FF2B5EF4-FFF2-40B4-BE49-F238E27FC236}">
                  <a16:creationId xmlns:a16="http://schemas.microsoft.com/office/drawing/2014/main" id="{44705D08-B278-8D72-3801-E855E3319C59}"/>
                </a:ext>
              </a:extLst>
            </p:cNvPr>
            <p:cNvSpPr/>
            <p:nvPr/>
          </p:nvSpPr>
          <p:spPr>
            <a:xfrm>
              <a:off x="679999" y="6353566"/>
              <a:ext cx="1798856" cy="757362"/>
            </a:xfrm>
            <a:prstGeom prst="rect">
              <a:avLst/>
            </a:prstGeom>
          </p:spPr>
          <p:txBody>
            <a:bodyPr wrap="square">
              <a:spAutoFit/>
            </a:bodyPr>
            <a:lstStyle/>
            <a:p>
              <a:pPr defTabSz="571477"/>
              <a:r>
                <a:rPr lang="en-US" sz="1167" b="1">
                  <a:solidFill>
                    <a:srgbClr val="FFFFFF"/>
                  </a:solidFill>
                  <a:latin typeface="Verdana" panose="020B0604030504040204" pitchFamily="34" charset="0"/>
                  <a:ea typeface="Verdana" panose="020B0604030504040204" pitchFamily="34" charset="0"/>
                </a:rPr>
                <a:t>Key results using IUS monitoring</a:t>
              </a:r>
              <a:r>
                <a:rPr lang="en-US" sz="1167" b="1" baseline="30000">
                  <a:solidFill>
                    <a:srgbClr val="FFFFFF"/>
                  </a:solidFill>
                  <a:latin typeface="Verdana" panose="020B0604030504040204" pitchFamily="34" charset="0"/>
                  <a:ea typeface="Verdana" panose="020B0604030504040204" pitchFamily="34" charset="0"/>
                </a:rPr>
                <a:t>2</a:t>
              </a:r>
              <a:endParaRPr lang="en-US" sz="1167" b="1">
                <a:solidFill>
                  <a:srgbClr val="FFFFFF"/>
                </a:solidFill>
                <a:latin typeface="Verdana" panose="020B0604030504040204" pitchFamily="34" charset="0"/>
                <a:ea typeface="Verdana" panose="020B0604030504040204" pitchFamily="34" charset="0"/>
              </a:endParaRPr>
            </a:p>
          </p:txBody>
        </p:sp>
        <p:sp>
          <p:nvSpPr>
            <p:cNvPr id="37" name="Rectangle 36">
              <a:extLst>
                <a:ext uri="{FF2B5EF4-FFF2-40B4-BE49-F238E27FC236}">
                  <a16:creationId xmlns:a16="http://schemas.microsoft.com/office/drawing/2014/main" id="{2531EDB0-02C7-9CC4-56F5-726CB718E02D}"/>
                </a:ext>
              </a:extLst>
            </p:cNvPr>
            <p:cNvSpPr/>
            <p:nvPr/>
          </p:nvSpPr>
          <p:spPr>
            <a:xfrm>
              <a:off x="2539711" y="6250832"/>
              <a:ext cx="11155510" cy="1034128"/>
            </a:xfrm>
            <a:prstGeom prst="rect">
              <a:avLst/>
            </a:prstGeom>
          </p:spPr>
          <p:txBody>
            <a:bodyPr wrap="square">
              <a:spAutoFit/>
            </a:bodyPr>
            <a:lstStyle/>
            <a:p>
              <a:pPr marL="608486" lvl="1" indent="-227521" defTabSz="608486" fontAlgn="base">
                <a:spcBef>
                  <a:spcPct val="50000"/>
                </a:spcBef>
                <a:spcAft>
                  <a:spcPct val="0"/>
                </a:spcAft>
              </a:pPr>
              <a:r>
                <a:rPr lang="en-US" sz="1000">
                  <a:solidFill>
                    <a:srgbClr val="212121"/>
                  </a:solidFill>
                  <a:latin typeface="Verdana" panose="020B0604030504040204" pitchFamily="34" charset="0"/>
                  <a:ea typeface="Verdana" panose="020B0604030504040204" pitchFamily="34" charset="0"/>
                </a:rPr>
                <a:t>Assessment of short-term treatment response (week 12) with IUS is a good predictor of IUS response at 52 weeks.</a:t>
              </a:r>
            </a:p>
            <a:p>
              <a:pPr marL="608486" lvl="1" indent="-227521" defTabSz="608486" fontAlgn="base">
                <a:spcBef>
                  <a:spcPct val="50000"/>
                </a:spcBef>
                <a:spcAft>
                  <a:spcPct val="0"/>
                </a:spcAft>
              </a:pPr>
              <a:endParaRPr lang="en-US" sz="1000">
                <a:solidFill>
                  <a:srgbClr val="212121"/>
                </a:solidFill>
                <a:latin typeface="Verdana" panose="020B0604030504040204" pitchFamily="34" charset="0"/>
                <a:ea typeface="Verdana" panose="020B0604030504040204" pitchFamily="34" charset="0"/>
              </a:endParaRPr>
            </a:p>
            <a:p>
              <a:pPr marL="608486" lvl="1" indent="-227521" defTabSz="608486" fontAlgn="base">
                <a:spcBef>
                  <a:spcPct val="50000"/>
                </a:spcBef>
                <a:spcAft>
                  <a:spcPct val="0"/>
                </a:spcAft>
              </a:pPr>
              <a:r>
                <a:rPr lang="en-US" sz="1000">
                  <a:solidFill>
                    <a:srgbClr val="212121"/>
                  </a:solidFill>
                  <a:latin typeface="Verdana" panose="020B0604030504040204" pitchFamily="34" charset="0"/>
                  <a:ea typeface="Verdana" panose="020B0604030504040204" pitchFamily="34" charset="0"/>
                </a:rPr>
                <a:t>Good sonographic response at 52 weeks predicts good long-term clinical outcomes at 2-3 years with sensitivity and specificity of 78% and 81%, respectively.</a:t>
              </a:r>
            </a:p>
          </p:txBody>
        </p:sp>
        <p:sp>
          <p:nvSpPr>
            <p:cNvPr id="39" name="Google Shape;11764;p291">
              <a:extLst>
                <a:ext uri="{FF2B5EF4-FFF2-40B4-BE49-F238E27FC236}">
                  <a16:creationId xmlns:a16="http://schemas.microsoft.com/office/drawing/2014/main" id="{76ED2539-104B-8181-E58C-D303C696048D}"/>
                </a:ext>
              </a:extLst>
            </p:cNvPr>
            <p:cNvSpPr/>
            <p:nvPr/>
          </p:nvSpPr>
          <p:spPr>
            <a:xfrm>
              <a:off x="2764789" y="6330207"/>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1" name="Google Shape;11764;p291">
              <a:extLst>
                <a:ext uri="{FF2B5EF4-FFF2-40B4-BE49-F238E27FC236}">
                  <a16:creationId xmlns:a16="http://schemas.microsoft.com/office/drawing/2014/main" id="{97D3957D-92F2-BFBC-89F8-EC61CD430EE4}"/>
                </a:ext>
              </a:extLst>
            </p:cNvPr>
            <p:cNvSpPr/>
            <p:nvPr/>
          </p:nvSpPr>
          <p:spPr>
            <a:xfrm>
              <a:off x="2763254" y="6848543"/>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33486744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a:extLst>
              <a:ext uri="{FF2B5EF4-FFF2-40B4-BE49-F238E27FC236}">
                <a16:creationId xmlns:a16="http://schemas.microsoft.com/office/drawing/2014/main" id="{1A3AC7EF-868F-4B43-95C9-25540D31CD6C}"/>
              </a:ext>
            </a:extLst>
          </p:cNvPr>
          <p:cNvPicPr>
            <a:picLocks noChangeAspect="1"/>
          </p:cNvPicPr>
          <p:nvPr/>
        </p:nvPicPr>
        <p:blipFill>
          <a:blip r:embed="rId3">
            <a:grayscl/>
            <a:alphaModFix amt="22000"/>
            <a:extLst>
              <a:ext uri="{BEBA8EAE-BF5A-486C-A8C5-ECC9F3942E4B}">
                <a14:imgProps xmlns:a14="http://schemas.microsoft.com/office/drawing/2010/main">
                  <a14:imgLayer r:embed="rId4">
                    <a14:imgEffect>
                      <a14:artisticPhotocopy/>
                    </a14:imgEffect>
                    <a14:imgEffect>
                      <a14:saturation sat="0"/>
                    </a14:imgEffect>
                  </a14:imgLayer>
                </a14:imgProps>
              </a:ext>
            </a:extLst>
          </a:blip>
          <a:stretch>
            <a:fillRect/>
          </a:stretch>
        </p:blipFill>
        <p:spPr>
          <a:xfrm>
            <a:off x="3781778" y="2044601"/>
            <a:ext cx="3358445" cy="3358445"/>
          </a:xfrm>
          <a:prstGeom prst="rect">
            <a:avLst/>
          </a:prstGeom>
        </p:spPr>
      </p:pic>
      <p:sp>
        <p:nvSpPr>
          <p:cNvPr id="2" name="Title 1">
            <a:extLst>
              <a:ext uri="{FF2B5EF4-FFF2-40B4-BE49-F238E27FC236}">
                <a16:creationId xmlns:a16="http://schemas.microsoft.com/office/drawing/2014/main" id="{B628595C-74A5-4345-96CA-2850F6C93C17}"/>
              </a:ext>
            </a:extLst>
          </p:cNvPr>
          <p:cNvSpPr>
            <a:spLocks noGrp="1"/>
          </p:cNvSpPr>
          <p:nvPr>
            <p:ph type="title"/>
          </p:nvPr>
        </p:nvSpPr>
        <p:spPr>
          <a:xfrm>
            <a:off x="605367" y="378458"/>
            <a:ext cx="10145760" cy="923330"/>
          </a:xfrm>
        </p:spPr>
        <p:txBody>
          <a:bodyPr/>
          <a:lstStyle/>
          <a:p>
            <a:r>
              <a:rPr lang="en-US"/>
              <a:t>Adopting IUS for follow-up of patients with IBD</a:t>
            </a:r>
          </a:p>
        </p:txBody>
      </p:sp>
      <p:sp>
        <p:nvSpPr>
          <p:cNvPr id="4" name="Slide Number Placeholder 3">
            <a:extLst>
              <a:ext uri="{FF2B5EF4-FFF2-40B4-BE49-F238E27FC236}">
                <a16:creationId xmlns:a16="http://schemas.microsoft.com/office/drawing/2014/main" id="{44ED0C0D-2C4C-4D05-B2FF-CC1BD1863706}"/>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15</a:t>
            </a:fld>
            <a:endParaRPr lang="en-US">
              <a:solidFill>
                <a:srgbClr val="646464"/>
              </a:solidFill>
            </a:endParaRPr>
          </a:p>
        </p:txBody>
      </p:sp>
      <p:sp>
        <p:nvSpPr>
          <p:cNvPr id="5" name="Text Placeholder 4">
            <a:extLst>
              <a:ext uri="{FF2B5EF4-FFF2-40B4-BE49-F238E27FC236}">
                <a16:creationId xmlns:a16="http://schemas.microsoft.com/office/drawing/2014/main" id="{AA2FEB71-417F-40C0-9E78-6F9C3E60BC50}"/>
              </a:ext>
            </a:extLst>
          </p:cNvPr>
          <p:cNvSpPr>
            <a:spLocks noGrp="1"/>
          </p:cNvSpPr>
          <p:nvPr>
            <p:ph type="body" sz="quarter" idx="17"/>
          </p:nvPr>
        </p:nvSpPr>
        <p:spPr/>
        <p:txBody>
          <a:bodyPr/>
          <a:lstStyle/>
          <a:p>
            <a:r>
              <a:rPr lang="en-US"/>
              <a:t>IUS: intestinal ultrasound; UC: ulcerative colitis; CD: Crohn’s disease; TR: transmural response; TH: transmural healing. </a:t>
            </a:r>
          </a:p>
          <a:p>
            <a:r>
              <a:rPr lang="en-US"/>
              <a:t>1. </a:t>
            </a:r>
            <a:r>
              <a:rPr lang="en-US" err="1"/>
              <a:t>Maaser</a:t>
            </a:r>
            <a:r>
              <a:rPr lang="en-US"/>
              <a:t>, C. (2020). </a:t>
            </a:r>
            <a:r>
              <a:rPr lang="en-US" i="1"/>
              <a:t>Gut.</a:t>
            </a:r>
            <a:r>
              <a:rPr lang="en-US"/>
              <a:t> 69(9), 1629–1636. 2. </a:t>
            </a:r>
            <a:r>
              <a:rPr lang="en-US" err="1"/>
              <a:t>Kucharzik</a:t>
            </a:r>
            <a:r>
              <a:rPr lang="en-US"/>
              <a:t>, T. (2017). </a:t>
            </a:r>
            <a:r>
              <a:rPr lang="en-US" i="1"/>
              <a:t>Clinical gastroenterology</a:t>
            </a:r>
            <a:r>
              <a:rPr lang="en-US"/>
              <a:t>. 15(4), 535–542.e2. 3. </a:t>
            </a:r>
            <a:r>
              <a:rPr lang="en-US" err="1"/>
              <a:t>Helwig</a:t>
            </a:r>
            <a:r>
              <a:rPr lang="en-US"/>
              <a:t>, U. (2022). </a:t>
            </a:r>
            <a:r>
              <a:rPr lang="en-US" i="1"/>
              <a:t>J </a:t>
            </a:r>
            <a:r>
              <a:rPr lang="en-US" i="1" err="1"/>
              <a:t>Crohns</a:t>
            </a:r>
            <a:r>
              <a:rPr lang="en-US" i="1"/>
              <a:t> Colitis</a:t>
            </a:r>
            <a:r>
              <a:rPr lang="en-US"/>
              <a:t>. 16(1):57-67. 4. </a:t>
            </a:r>
            <a:r>
              <a:rPr lang="en-US" err="1"/>
              <a:t>Ripollés</a:t>
            </a:r>
            <a:r>
              <a:rPr lang="en-US"/>
              <a:t>, T. (2016). </a:t>
            </a:r>
            <a:r>
              <a:rPr lang="en-US" i="1"/>
              <a:t>Inflammatory bowel diseases</a:t>
            </a:r>
            <a:r>
              <a:rPr lang="en-US"/>
              <a:t>. 22(10), 2465–2473 </a:t>
            </a:r>
          </a:p>
        </p:txBody>
      </p:sp>
      <p:sp>
        <p:nvSpPr>
          <p:cNvPr id="181" name="TextBox 180">
            <a:extLst>
              <a:ext uri="{FF2B5EF4-FFF2-40B4-BE49-F238E27FC236}">
                <a16:creationId xmlns:a16="http://schemas.microsoft.com/office/drawing/2014/main" id="{086F31AC-12C5-4543-96BF-E612CC5CECA4}"/>
              </a:ext>
            </a:extLst>
          </p:cNvPr>
          <p:cNvSpPr txBox="1"/>
          <p:nvPr/>
        </p:nvSpPr>
        <p:spPr>
          <a:xfrm>
            <a:off x="960390" y="5238513"/>
            <a:ext cx="10145760" cy="694847"/>
          </a:xfrm>
          <a:prstGeom prst="rect">
            <a:avLst/>
          </a:prstGeom>
        </p:spPr>
        <p:style>
          <a:lnRef idx="3">
            <a:schemeClr val="lt1"/>
          </a:lnRef>
          <a:fillRef idx="1">
            <a:schemeClr val="accent1"/>
          </a:fillRef>
          <a:effectRef idx="1">
            <a:schemeClr val="accent1"/>
          </a:effectRef>
          <a:fontRef idx="minor">
            <a:schemeClr val="lt1"/>
          </a:fontRef>
        </p:style>
        <p:txBody>
          <a:bodyPr wrap="square" tIns="90000" bIns="90000">
            <a:spAutoFit/>
          </a:bodyPr>
          <a:lstStyle/>
          <a:p>
            <a:pPr marL="0" lvl="1" algn="ctr" defTabSz="761950">
              <a:spcBef>
                <a:spcPts val="417"/>
              </a:spcBef>
              <a:buSzPct val="150000"/>
              <a:defRPr/>
            </a:pPr>
            <a:r>
              <a:rPr lang="en-US" sz="1667" b="1">
                <a:solidFill>
                  <a:srgbClr val="FFFFFF"/>
                </a:solidFill>
                <a:latin typeface="Verdana" panose="020B0604030504040204" pitchFamily="34" charset="0"/>
                <a:ea typeface="Verdana" panose="020B0604030504040204" pitchFamily="34" charset="0"/>
              </a:rPr>
              <a:t>IUS is a useful tool to assess transmural inflammatory activity in daily clinical practice.</a:t>
            </a:r>
            <a:r>
              <a:rPr lang="en-US" sz="1667" b="1" baseline="30000">
                <a:solidFill>
                  <a:srgbClr val="FFFFFF"/>
                </a:solidFill>
                <a:latin typeface="Verdana" panose="020B0604030504040204" pitchFamily="34" charset="0"/>
                <a:ea typeface="Verdana" panose="020B0604030504040204" pitchFamily="34" charset="0"/>
              </a:rPr>
              <a:t>3</a:t>
            </a:r>
          </a:p>
        </p:txBody>
      </p:sp>
      <p:sp>
        <p:nvSpPr>
          <p:cNvPr id="183" name="Google Shape;11025;p285">
            <a:extLst>
              <a:ext uri="{FF2B5EF4-FFF2-40B4-BE49-F238E27FC236}">
                <a16:creationId xmlns:a16="http://schemas.microsoft.com/office/drawing/2014/main" id="{75243FD7-0E15-4944-BAFA-481B3E7831D1}"/>
              </a:ext>
            </a:extLst>
          </p:cNvPr>
          <p:cNvSpPr/>
          <p:nvPr/>
        </p:nvSpPr>
        <p:spPr>
          <a:xfrm>
            <a:off x="1713742" y="2132431"/>
            <a:ext cx="703186" cy="703186"/>
          </a:xfrm>
          <a:prstGeom prst="ellipse">
            <a:avLst/>
          </a:prstGeom>
          <a:solidFill>
            <a:schemeClr val="accent1">
              <a:alpha val="6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84" name="Google Shape;11025;p285">
            <a:extLst>
              <a:ext uri="{FF2B5EF4-FFF2-40B4-BE49-F238E27FC236}">
                <a16:creationId xmlns:a16="http://schemas.microsoft.com/office/drawing/2014/main" id="{A9BB86ED-A172-43B2-9944-E4B4BFF6C1C9}"/>
              </a:ext>
            </a:extLst>
          </p:cNvPr>
          <p:cNvSpPr/>
          <p:nvPr/>
        </p:nvSpPr>
        <p:spPr>
          <a:xfrm>
            <a:off x="1714393" y="3063753"/>
            <a:ext cx="703186" cy="703186"/>
          </a:xfrm>
          <a:prstGeom prst="ellipse">
            <a:avLst/>
          </a:prstGeom>
          <a:solidFill>
            <a:schemeClr val="accent1">
              <a:alpha val="6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85" name="Google Shape;11025;p285">
            <a:extLst>
              <a:ext uri="{FF2B5EF4-FFF2-40B4-BE49-F238E27FC236}">
                <a16:creationId xmlns:a16="http://schemas.microsoft.com/office/drawing/2014/main" id="{BB19C66A-FC37-4CBE-B7E5-1D88F4EFEF3A}"/>
              </a:ext>
            </a:extLst>
          </p:cNvPr>
          <p:cNvSpPr/>
          <p:nvPr/>
        </p:nvSpPr>
        <p:spPr>
          <a:xfrm>
            <a:off x="1682488" y="4093330"/>
            <a:ext cx="703186" cy="703186"/>
          </a:xfrm>
          <a:prstGeom prst="ellipse">
            <a:avLst/>
          </a:prstGeom>
          <a:solidFill>
            <a:schemeClr val="accent1">
              <a:alpha val="6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88" name="Content Placeholder 3">
            <a:extLst>
              <a:ext uri="{FF2B5EF4-FFF2-40B4-BE49-F238E27FC236}">
                <a16:creationId xmlns:a16="http://schemas.microsoft.com/office/drawing/2014/main" id="{ED2AB5EB-AF83-429D-B2BF-4F405E0C42A1}"/>
              </a:ext>
            </a:extLst>
          </p:cNvPr>
          <p:cNvSpPr txBox="1">
            <a:spLocks/>
          </p:cNvSpPr>
          <p:nvPr/>
        </p:nvSpPr>
        <p:spPr>
          <a:xfrm>
            <a:off x="2510304" y="2314575"/>
            <a:ext cx="8867504" cy="1466201"/>
          </a:xfrm>
          <a:prstGeom prst="rect">
            <a:avLst/>
          </a:prstGeom>
        </p:spPr>
        <p:txBody>
          <a:bodyPr vert="horz" lIns="76200" tIns="38100" rIns="76200" bIns="38100" rtlCol="0">
            <a:noAutofit/>
          </a:bodyPr>
          <a:lstStyle>
            <a:lvl1pPr marL="228594" indent="-228594" algn="l" defTabSz="914377"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761950">
              <a:spcBef>
                <a:spcPts val="2000"/>
              </a:spcBef>
              <a:spcAft>
                <a:spcPts val="2000"/>
              </a:spcAft>
              <a:buSzPct val="150000"/>
              <a:buNone/>
              <a:defRPr/>
            </a:pPr>
            <a:r>
              <a:rPr lang="en-US" sz="1667">
                <a:solidFill>
                  <a:srgbClr val="212121"/>
                </a:solidFill>
                <a:latin typeface="Verdana" panose="020B0604030504040204" pitchFamily="34" charset="0"/>
                <a:ea typeface="Verdana" panose="020B0604030504040204" pitchFamily="34" charset="0"/>
                <a:cs typeface="+mn-cs"/>
              </a:rPr>
              <a:t>IUS is an authentic tool for following UC evolution after treatment.</a:t>
            </a:r>
            <a:r>
              <a:rPr lang="en-US" sz="1667" baseline="30000">
                <a:solidFill>
                  <a:srgbClr val="212121"/>
                </a:solidFill>
                <a:latin typeface="Verdana" panose="020B0604030504040204" pitchFamily="34" charset="0"/>
                <a:ea typeface="Verdana" panose="020B0604030504040204" pitchFamily="34" charset="0"/>
                <a:cs typeface="+mn-cs"/>
              </a:rPr>
              <a:t>1</a:t>
            </a:r>
            <a:endParaRPr lang="en-US" sz="1667">
              <a:solidFill>
                <a:srgbClr val="212121"/>
              </a:solidFill>
              <a:latin typeface="Verdana" panose="020B0604030504040204" pitchFamily="34" charset="0"/>
              <a:ea typeface="Verdana" panose="020B0604030504040204" pitchFamily="34" charset="0"/>
              <a:cs typeface="+mn-cs"/>
            </a:endParaRPr>
          </a:p>
          <a:p>
            <a:pPr marL="0" lvl="1" indent="0" defTabSz="761950">
              <a:spcBef>
                <a:spcPts val="2000"/>
              </a:spcBef>
              <a:spcAft>
                <a:spcPts val="2000"/>
              </a:spcAft>
              <a:buSzPct val="150000"/>
              <a:buNone/>
              <a:defRPr/>
            </a:pPr>
            <a:r>
              <a:rPr lang="en-US" sz="1667">
                <a:solidFill>
                  <a:srgbClr val="212121"/>
                </a:solidFill>
                <a:latin typeface="Verdana" panose="020B0604030504040204" pitchFamily="34" charset="0"/>
                <a:ea typeface="Verdana" panose="020B0604030504040204" pitchFamily="34" charset="0"/>
                <a:cs typeface="+mn-cs"/>
              </a:rPr>
              <a:t>IUS is an effective tool for monitoring response to treatment and disease activity in patients with active CD.</a:t>
            </a:r>
            <a:r>
              <a:rPr lang="en-US" sz="1667" baseline="30000">
                <a:solidFill>
                  <a:srgbClr val="212121"/>
                </a:solidFill>
                <a:latin typeface="Verdana" panose="020B0604030504040204" pitchFamily="34" charset="0"/>
                <a:ea typeface="Verdana" panose="020B0604030504040204" pitchFamily="34" charset="0"/>
                <a:cs typeface="+mn-cs"/>
              </a:rPr>
              <a:t>2</a:t>
            </a:r>
          </a:p>
          <a:p>
            <a:pPr marL="0" lvl="1" indent="0" defTabSz="761950">
              <a:spcBef>
                <a:spcPts val="2000"/>
              </a:spcBef>
              <a:spcAft>
                <a:spcPts val="2000"/>
              </a:spcAft>
              <a:buSzPct val="150000"/>
              <a:buNone/>
              <a:defRPr/>
            </a:pPr>
            <a:r>
              <a:rPr lang="en-US" sz="1667">
                <a:solidFill>
                  <a:srgbClr val="212121"/>
                </a:solidFill>
                <a:latin typeface="Verdana" panose="020B0604030504040204" pitchFamily="34" charset="0"/>
                <a:ea typeface="Verdana" panose="020B0604030504040204" pitchFamily="34" charset="0"/>
                <a:cs typeface="+mn-cs"/>
              </a:rPr>
              <a:t>TR and TH, as measured by IUS at 12 weeks, are good predictors for clinical remission at 52 weeks.</a:t>
            </a:r>
            <a:r>
              <a:rPr lang="en-US" sz="1667" baseline="30000">
                <a:solidFill>
                  <a:srgbClr val="212121"/>
                </a:solidFill>
                <a:latin typeface="Verdana" panose="020B0604030504040204" pitchFamily="34" charset="0"/>
                <a:ea typeface="Verdana" panose="020B0604030504040204" pitchFamily="34" charset="0"/>
                <a:cs typeface="+mn-cs"/>
              </a:rPr>
              <a:t>3,4</a:t>
            </a:r>
            <a:endParaRPr lang="en-US" sz="1667">
              <a:solidFill>
                <a:srgbClr val="212121"/>
              </a:solidFill>
              <a:latin typeface="Verdana" panose="020B0604030504040204" pitchFamily="34" charset="0"/>
              <a:ea typeface="Verdana" panose="020B0604030504040204" pitchFamily="34" charset="0"/>
              <a:cs typeface="+mn-cs"/>
            </a:endParaRPr>
          </a:p>
        </p:txBody>
      </p:sp>
      <p:pic>
        <p:nvPicPr>
          <p:cNvPr id="193" name="Graphic 192" descr="Daily calendar">
            <a:extLst>
              <a:ext uri="{FF2B5EF4-FFF2-40B4-BE49-F238E27FC236}">
                <a16:creationId xmlns:a16="http://schemas.microsoft.com/office/drawing/2014/main" id="{FE146292-40AF-4F11-9EFF-2519E13ED0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4775" y="4147116"/>
            <a:ext cx="538611" cy="538611"/>
          </a:xfrm>
          <a:prstGeom prst="rect">
            <a:avLst/>
          </a:prstGeom>
        </p:spPr>
      </p:pic>
      <p:pic>
        <p:nvPicPr>
          <p:cNvPr id="195" name="Graphic 194" descr="Gears">
            <a:extLst>
              <a:ext uri="{FF2B5EF4-FFF2-40B4-BE49-F238E27FC236}">
                <a16:creationId xmlns:a16="http://schemas.microsoft.com/office/drawing/2014/main" id="{DC385A95-CBB9-4E18-A107-4315A91A05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07118" y="2249312"/>
            <a:ext cx="496268" cy="496268"/>
          </a:xfrm>
          <a:prstGeom prst="rect">
            <a:avLst/>
          </a:prstGeom>
        </p:spPr>
      </p:pic>
      <p:pic>
        <p:nvPicPr>
          <p:cNvPr id="197" name="Graphic 196" descr="Bullseye">
            <a:extLst>
              <a:ext uri="{FF2B5EF4-FFF2-40B4-BE49-F238E27FC236}">
                <a16:creationId xmlns:a16="http://schemas.microsoft.com/office/drawing/2014/main" id="{00A648AF-15C7-41D7-B722-908D49B829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84173" y="3135986"/>
            <a:ext cx="558718" cy="558718"/>
          </a:xfrm>
          <a:prstGeom prst="rect">
            <a:avLst/>
          </a:prstGeom>
        </p:spPr>
      </p:pic>
    </p:spTree>
    <p:extLst>
      <p:ext uri="{BB962C8B-B14F-4D97-AF65-F5344CB8AC3E}">
        <p14:creationId xmlns:p14="http://schemas.microsoft.com/office/powerpoint/2010/main" val="26319863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72A8-DB96-4AE8-8D98-F1238D166FF8}"/>
              </a:ext>
            </a:extLst>
          </p:cNvPr>
          <p:cNvSpPr>
            <a:spLocks noGrp="1"/>
          </p:cNvSpPr>
          <p:nvPr>
            <p:ph type="title"/>
          </p:nvPr>
        </p:nvSpPr>
        <p:spPr>
          <a:xfrm>
            <a:off x="605367" y="320401"/>
            <a:ext cx="10990958" cy="461665"/>
          </a:xfrm>
        </p:spPr>
        <p:txBody>
          <a:bodyPr/>
          <a:lstStyle/>
          <a:p>
            <a:r>
              <a:rPr lang="en-US"/>
              <a:t>About IUS Primer module</a:t>
            </a:r>
          </a:p>
        </p:txBody>
      </p:sp>
      <p:sp>
        <p:nvSpPr>
          <p:cNvPr id="4" name="Slide Number Placeholder 3">
            <a:extLst>
              <a:ext uri="{FF2B5EF4-FFF2-40B4-BE49-F238E27FC236}">
                <a16:creationId xmlns:a16="http://schemas.microsoft.com/office/drawing/2014/main" id="{5E540CE8-74F1-4C00-B87F-906580E9C14F}"/>
              </a:ext>
            </a:extLst>
          </p:cNvPr>
          <p:cNvSpPr>
            <a:spLocks noGrp="1"/>
          </p:cNvSpPr>
          <p:nvPr>
            <p:ph type="sldNum" sz="quarter" idx="4"/>
          </p:nvPr>
        </p:nvSpPr>
        <p:spPr/>
        <p:txBody>
          <a:bodyPr/>
          <a:lstStyle/>
          <a:p>
            <a:pPr defTabSz="914363">
              <a:defRPr/>
            </a:pPr>
            <a:fld id="{AD816501-AAE5-214E-B100-00C3DC5F5E3F}" type="slidenum">
              <a:rPr lang="en-US">
                <a:solidFill>
                  <a:srgbClr val="646464"/>
                </a:solidFill>
              </a:rPr>
              <a:pPr defTabSz="914363">
                <a:defRPr/>
              </a:pPr>
              <a:t>2</a:t>
            </a:fld>
            <a:endParaRPr lang="en-US">
              <a:solidFill>
                <a:srgbClr val="646464"/>
              </a:solidFill>
            </a:endParaRPr>
          </a:p>
        </p:txBody>
      </p:sp>
      <p:sp>
        <p:nvSpPr>
          <p:cNvPr id="5" name="Text Placeholder 4">
            <a:extLst>
              <a:ext uri="{FF2B5EF4-FFF2-40B4-BE49-F238E27FC236}">
                <a16:creationId xmlns:a16="http://schemas.microsoft.com/office/drawing/2014/main" id="{3783913F-3F82-4A30-BCA9-25D80BC96AF0}"/>
              </a:ext>
            </a:extLst>
          </p:cNvPr>
          <p:cNvSpPr>
            <a:spLocks noGrp="1"/>
          </p:cNvSpPr>
          <p:nvPr>
            <p:ph type="body" sz="quarter" idx="17"/>
          </p:nvPr>
        </p:nvSpPr>
        <p:spPr/>
        <p:txBody>
          <a:bodyPr/>
          <a:lstStyle/>
          <a:p>
            <a:r>
              <a:rPr lang="en-US" sz="833" kern="1200">
                <a:solidFill>
                  <a:srgbClr val="242021"/>
                </a:solidFill>
                <a:latin typeface="Verdana" panose="020B0604030504040204" pitchFamily="34" charset="0"/>
                <a:ea typeface="Verdana" panose="020B0604030504040204" pitchFamily="34" charset="0"/>
              </a:rPr>
              <a:t>AOCC: Asian Organization for Crohn's &amp; Colitis; </a:t>
            </a:r>
            <a:r>
              <a:rPr lang="en-US" sz="800" kern="1200">
                <a:solidFill>
                  <a:srgbClr val="242021"/>
                </a:solidFill>
                <a:latin typeface="Verdana" panose="020B0604030504040204" pitchFamily="34" charset="0"/>
                <a:ea typeface="Verdana" panose="020B0604030504040204" pitchFamily="34" charset="0"/>
              </a:rPr>
              <a:t>IUS: Intestinal ultrasound.</a:t>
            </a:r>
            <a:endParaRPr lang="en-US"/>
          </a:p>
        </p:txBody>
      </p:sp>
      <p:sp>
        <p:nvSpPr>
          <p:cNvPr id="11" name="TextBox 10">
            <a:extLst>
              <a:ext uri="{FF2B5EF4-FFF2-40B4-BE49-F238E27FC236}">
                <a16:creationId xmlns:a16="http://schemas.microsoft.com/office/drawing/2014/main" id="{A48BCC66-3D95-5986-18A6-9B1C73542F6A}"/>
              </a:ext>
            </a:extLst>
          </p:cNvPr>
          <p:cNvSpPr txBox="1"/>
          <p:nvPr/>
        </p:nvSpPr>
        <p:spPr>
          <a:xfrm>
            <a:off x="224972" y="1387578"/>
            <a:ext cx="10805886" cy="5016758"/>
          </a:xfrm>
          <a:prstGeom prst="rect">
            <a:avLst/>
          </a:prstGeom>
          <a:noFill/>
        </p:spPr>
        <p:txBody>
          <a:bodyPr wrap="square">
            <a:spAutoFit/>
          </a:bodyPr>
          <a:lstStyle/>
          <a:p>
            <a:pPr marL="666723" indent="-285739" defTabSz="608486" fontAlgn="base">
              <a:buFont typeface="Arial" panose="020B0604020202020204" pitchFamily="34" charset="0"/>
              <a:buChar char="•"/>
              <a:defRPr/>
            </a:pPr>
            <a:r>
              <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IUS Primer module was created for training gastroenterologists in Asia on adopting Intestinal Ultrasound (IUS) for the diagnosis and management of Inflammatory Bowel Disease </a:t>
            </a:r>
          </a:p>
          <a:p>
            <a:pPr marL="380985" defTabSz="608486" fontAlgn="base">
              <a:defRPr/>
            </a:pPr>
            <a:endPar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endParaRPr>
          </a:p>
          <a:p>
            <a:pPr marL="666723" indent="-285739" defTabSz="608486" fontAlgn="base">
              <a:buFont typeface="Arial" panose="020B0604020202020204" pitchFamily="34" charset="0"/>
              <a:buChar char="•"/>
            </a:pPr>
            <a:r>
              <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Transform Medical Communications was commissioned by </a:t>
            </a:r>
            <a:r>
              <a:rPr lang="en-NZ"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Janssen Asia Pacific for the development of this educational module </a:t>
            </a:r>
            <a:r>
              <a:rPr lang="en-NZ" sz="2000" i="1" dirty="0">
                <a:solidFill>
                  <a:srgbClr val="212121"/>
                </a:solidFill>
                <a:latin typeface="Verdana" panose="020B0604030504040204" pitchFamily="34" charset="0"/>
                <a:ea typeface="Verdana" panose="020B0604030504040204" pitchFamily="34" charset="0"/>
                <a:cs typeface="Times New Roman" panose="02020603050405020304" pitchFamily="18" charset="0"/>
              </a:rPr>
              <a:t>under the guidance of IUS Primer working group members and AOCC.</a:t>
            </a:r>
            <a:r>
              <a:rPr lang="en-NZ"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 The division of Janssen responsible for developing the module is from medical education that follows strict non-promotional and educational guidance. </a:t>
            </a:r>
          </a:p>
          <a:p>
            <a:pPr marL="380985" defTabSz="608486" fontAlgn="base"/>
            <a:endParaRPr lang="en-NZ" sz="2000" dirty="0">
              <a:solidFill>
                <a:srgbClr val="212121"/>
              </a:solidFill>
              <a:latin typeface="Verdana" panose="020B0604030504040204" pitchFamily="34" charset="0"/>
              <a:ea typeface="Verdana" panose="020B0604030504040204" pitchFamily="34" charset="0"/>
              <a:cs typeface="Times New Roman" panose="02020603050405020304" pitchFamily="18" charset="0"/>
            </a:endParaRPr>
          </a:p>
          <a:p>
            <a:pPr marL="666723" indent="-285739" defTabSz="608486" fontAlgn="base">
              <a:buFont typeface="Arial" panose="020B0604020202020204" pitchFamily="34" charset="0"/>
              <a:buChar char="•"/>
            </a:pPr>
            <a:r>
              <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The development of the module was funded by Janssen Asia Pacific, a division of Johnson and Johnson </a:t>
            </a:r>
            <a:r>
              <a:rPr lang="en-US" sz="2000" dirty="0">
                <a:solidFill>
                  <a:srgbClr val="000000"/>
                </a:solidFill>
                <a:latin typeface="Verdana"/>
                <a:ea typeface="Verdana"/>
                <a:cs typeface="Arial"/>
              </a:rPr>
              <a:t>International (Singapore) </a:t>
            </a:r>
            <a:r>
              <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rPr>
              <a:t>Pte. Ltd. in 2022. N</a:t>
            </a:r>
            <a:r>
              <a:rPr lang="en-US" sz="2000" dirty="0">
                <a:solidFill>
                  <a:srgbClr val="000000"/>
                </a:solidFill>
                <a:latin typeface="Verdana" panose="020B0604030504040204" pitchFamily="34" charset="0"/>
                <a:ea typeface="Verdana" panose="020B0604030504040204" pitchFamily="34" charset="0"/>
                <a:cs typeface="Arial" panose="020B0604020202020204" pitchFamily="34" charset="0"/>
              </a:rPr>
              <a:t>on-commercial use of this module is permitted without any further permission, provided credit for the content is clearly attributed to Janssen Asia Pacific.</a:t>
            </a:r>
            <a:endParaRPr lang="en-SG" sz="2000" dirty="0">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380985" defTabSz="608486" fontAlgn="base">
              <a:defRPr/>
            </a:pPr>
            <a:endParaRPr lang="en-US" sz="2000" dirty="0">
              <a:solidFill>
                <a:srgbClr val="212121"/>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037741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139;p19">
            <a:extLst>
              <a:ext uri="{FF2B5EF4-FFF2-40B4-BE49-F238E27FC236}">
                <a16:creationId xmlns:a16="http://schemas.microsoft.com/office/drawing/2014/main" id="{CDEFC780-53D0-4BFF-9034-E46D17C60ABA}"/>
              </a:ext>
            </a:extLst>
          </p:cNvPr>
          <p:cNvSpPr/>
          <p:nvPr/>
        </p:nvSpPr>
        <p:spPr>
          <a:xfrm>
            <a:off x="595675" y="1403634"/>
            <a:ext cx="5280000" cy="1278433"/>
          </a:xfrm>
          <a:prstGeom prst="rect">
            <a:avLst/>
          </a:prstGeom>
          <a:solidFill>
            <a:schemeClr val="accent1"/>
          </a:solidFill>
          <a:ln>
            <a:noFill/>
          </a:ln>
        </p:spPr>
        <p:txBody>
          <a:bodyPr spcFirstLastPara="1" wrap="square" lIns="121900" tIns="60933" rIns="121900" bIns="60933" anchor="ctr" anchorCtr="0">
            <a:noAutofit/>
          </a:bodyPr>
          <a:lstStyle/>
          <a:p>
            <a:pPr algn="ctr" defTabSz="914363">
              <a:defRPr/>
            </a:pPr>
            <a:endParaRPr sz="2667" dirty="0">
              <a:solidFill>
                <a:srgbClr val="FFFFFF"/>
              </a:solidFill>
              <a:latin typeface="Roboto Condensed"/>
              <a:ea typeface="Roboto Condensed"/>
              <a:cs typeface="Roboto Condensed"/>
              <a:sym typeface="Roboto Condensed"/>
            </a:endParaRPr>
          </a:p>
        </p:txBody>
      </p:sp>
      <p:sp>
        <p:nvSpPr>
          <p:cNvPr id="2" name="Title 1">
            <a:extLst>
              <a:ext uri="{FF2B5EF4-FFF2-40B4-BE49-F238E27FC236}">
                <a16:creationId xmlns:a16="http://schemas.microsoft.com/office/drawing/2014/main" id="{5D2872A8-DB96-4AE8-8D98-F1238D166FF8}"/>
              </a:ext>
            </a:extLst>
          </p:cNvPr>
          <p:cNvSpPr>
            <a:spLocks noGrp="1"/>
          </p:cNvSpPr>
          <p:nvPr>
            <p:ph type="title"/>
          </p:nvPr>
        </p:nvSpPr>
        <p:spPr>
          <a:xfrm>
            <a:off x="605367" y="284113"/>
            <a:ext cx="10990958" cy="923330"/>
          </a:xfrm>
        </p:spPr>
        <p:txBody>
          <a:bodyPr/>
          <a:lstStyle/>
          <a:p>
            <a:r>
              <a:rPr lang="en-US" dirty="0"/>
              <a:t>Special thanks to IUS Primer AOCC working group members</a:t>
            </a:r>
          </a:p>
        </p:txBody>
      </p:sp>
      <p:sp>
        <p:nvSpPr>
          <p:cNvPr id="4" name="Slide Number Placeholder 3">
            <a:extLst>
              <a:ext uri="{FF2B5EF4-FFF2-40B4-BE49-F238E27FC236}">
                <a16:creationId xmlns:a16="http://schemas.microsoft.com/office/drawing/2014/main" id="{5E540CE8-74F1-4C00-B87F-906580E9C14F}"/>
              </a:ext>
            </a:extLst>
          </p:cNvPr>
          <p:cNvSpPr>
            <a:spLocks noGrp="1"/>
          </p:cNvSpPr>
          <p:nvPr>
            <p:ph type="sldNum" sz="quarter" idx="4"/>
          </p:nvPr>
        </p:nvSpPr>
        <p:spPr/>
        <p:txBody>
          <a:bodyPr/>
          <a:lstStyle/>
          <a:p>
            <a:pPr defTabSz="914363">
              <a:defRPr/>
            </a:pPr>
            <a:fld id="{AD816501-AAE5-214E-B100-00C3DC5F5E3F}" type="slidenum">
              <a:rPr lang="en-US">
                <a:solidFill>
                  <a:srgbClr val="646464"/>
                </a:solidFill>
              </a:rPr>
              <a:pPr defTabSz="914363">
                <a:defRPr/>
              </a:pPr>
              <a:t>3</a:t>
            </a:fld>
            <a:endParaRPr lang="en-US">
              <a:solidFill>
                <a:srgbClr val="646464"/>
              </a:solidFill>
            </a:endParaRPr>
          </a:p>
        </p:txBody>
      </p:sp>
      <p:sp>
        <p:nvSpPr>
          <p:cNvPr id="5" name="Text Placeholder 4">
            <a:extLst>
              <a:ext uri="{FF2B5EF4-FFF2-40B4-BE49-F238E27FC236}">
                <a16:creationId xmlns:a16="http://schemas.microsoft.com/office/drawing/2014/main" id="{3783913F-3F82-4A30-BCA9-25D80BC96AF0}"/>
              </a:ext>
            </a:extLst>
          </p:cNvPr>
          <p:cNvSpPr>
            <a:spLocks noGrp="1"/>
          </p:cNvSpPr>
          <p:nvPr>
            <p:ph type="body" sz="quarter" idx="17"/>
          </p:nvPr>
        </p:nvSpPr>
        <p:spPr/>
        <p:txBody>
          <a:bodyPr/>
          <a:lstStyle/>
          <a:p>
            <a:r>
              <a:rPr lang="en-US" sz="750" kern="1200">
                <a:solidFill>
                  <a:srgbClr val="242021"/>
                </a:solidFill>
                <a:latin typeface="Verdana" panose="020B0604030504040204" pitchFamily="34" charset="0"/>
                <a:ea typeface="Verdana" panose="020B0604030504040204" pitchFamily="34" charset="0"/>
              </a:rPr>
              <a:t>AOCC: Asian Organization for Crohn's &amp; Colitis; </a:t>
            </a:r>
            <a:r>
              <a:rPr lang="en-US" sz="800" kern="1200">
                <a:solidFill>
                  <a:srgbClr val="242021"/>
                </a:solidFill>
                <a:latin typeface="Verdana" panose="020B0604030504040204" pitchFamily="34" charset="0"/>
                <a:ea typeface="Verdana" panose="020B0604030504040204" pitchFamily="34" charset="0"/>
              </a:rPr>
              <a:t>IUS: Intestinal ultrasound; </a:t>
            </a:r>
            <a:r>
              <a:rPr lang="en-US" sz="800"/>
              <a:t>WG: working group.</a:t>
            </a:r>
            <a:endParaRPr lang="en-US"/>
          </a:p>
        </p:txBody>
      </p:sp>
      <p:sp>
        <p:nvSpPr>
          <p:cNvPr id="55" name="Google Shape;139;p19">
            <a:extLst>
              <a:ext uri="{FF2B5EF4-FFF2-40B4-BE49-F238E27FC236}">
                <a16:creationId xmlns:a16="http://schemas.microsoft.com/office/drawing/2014/main" id="{FCC87D5D-5A0A-4409-BE59-B507C1FAA833}"/>
              </a:ext>
            </a:extLst>
          </p:cNvPr>
          <p:cNvSpPr/>
          <p:nvPr/>
        </p:nvSpPr>
        <p:spPr>
          <a:xfrm>
            <a:off x="595676" y="3050241"/>
            <a:ext cx="5280000" cy="1278433"/>
          </a:xfrm>
          <a:prstGeom prst="rect">
            <a:avLst/>
          </a:prstGeom>
          <a:solidFill>
            <a:schemeClr val="accent2"/>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57" name="Rectangle 56">
            <a:extLst>
              <a:ext uri="{FF2B5EF4-FFF2-40B4-BE49-F238E27FC236}">
                <a16:creationId xmlns:a16="http://schemas.microsoft.com/office/drawing/2014/main" id="{BEAC6277-FE69-448B-B7BB-68D9BF7966D9}"/>
              </a:ext>
            </a:extLst>
          </p:cNvPr>
          <p:cNvSpPr/>
          <p:nvPr/>
        </p:nvSpPr>
        <p:spPr>
          <a:xfrm>
            <a:off x="1797400" y="1501552"/>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Prof. Eun Soo KIM </a:t>
            </a:r>
          </a:p>
        </p:txBody>
      </p:sp>
      <p:sp>
        <p:nvSpPr>
          <p:cNvPr id="58" name="Rectangle 57">
            <a:extLst>
              <a:ext uri="{FF2B5EF4-FFF2-40B4-BE49-F238E27FC236}">
                <a16:creationId xmlns:a16="http://schemas.microsoft.com/office/drawing/2014/main" id="{7F8D8242-4FF7-4CAF-B86C-CD710340DBF7}"/>
              </a:ext>
            </a:extLst>
          </p:cNvPr>
          <p:cNvSpPr/>
          <p:nvPr/>
        </p:nvSpPr>
        <p:spPr>
          <a:xfrm>
            <a:off x="1797400" y="1894541"/>
            <a:ext cx="4076033" cy="318100"/>
          </a:xfrm>
          <a:prstGeom prst="rect">
            <a:avLst/>
          </a:prstGeom>
        </p:spPr>
        <p:txBody>
          <a:bodyPr wrap="square">
            <a:spAutoFit/>
          </a:bodyPr>
          <a:lstStyle/>
          <a:p>
            <a:pPr defTabSz="914363" latinLnBrk="1">
              <a:defRPr/>
            </a:pPr>
            <a:r>
              <a:rPr lang="en-US" altLang="ko-KR" sz="1467" dirty="0">
                <a:solidFill>
                  <a:srgbClr val="FFFFFF">
                    <a:lumMod val="95000"/>
                  </a:srgbClr>
                </a:solidFill>
                <a:latin typeface="Verdana" panose="020B0604030504040204" pitchFamily="34" charset="0"/>
                <a:ea typeface="Verdana" panose="020B0604030504040204" pitchFamily="34" charset="0"/>
              </a:rPr>
              <a:t>Kyungpook National University</a:t>
            </a:r>
          </a:p>
        </p:txBody>
      </p:sp>
      <p:sp>
        <p:nvSpPr>
          <p:cNvPr id="59" name="Rectangle 58">
            <a:extLst>
              <a:ext uri="{FF2B5EF4-FFF2-40B4-BE49-F238E27FC236}">
                <a16:creationId xmlns:a16="http://schemas.microsoft.com/office/drawing/2014/main" id="{B711F037-04D9-4756-979D-8018C3045276}"/>
              </a:ext>
            </a:extLst>
          </p:cNvPr>
          <p:cNvSpPr/>
          <p:nvPr/>
        </p:nvSpPr>
        <p:spPr>
          <a:xfrm>
            <a:off x="1797400" y="2236298"/>
            <a:ext cx="1504112"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KOREA</a:t>
            </a:r>
          </a:p>
        </p:txBody>
      </p:sp>
      <p:sp>
        <p:nvSpPr>
          <p:cNvPr id="60" name="Google Shape;139;p19">
            <a:extLst>
              <a:ext uri="{FF2B5EF4-FFF2-40B4-BE49-F238E27FC236}">
                <a16:creationId xmlns:a16="http://schemas.microsoft.com/office/drawing/2014/main" id="{4F384B34-A6E9-44BA-AE55-A44F4FF980E6}"/>
              </a:ext>
            </a:extLst>
          </p:cNvPr>
          <p:cNvSpPr/>
          <p:nvPr/>
        </p:nvSpPr>
        <p:spPr>
          <a:xfrm>
            <a:off x="6360709" y="1403634"/>
            <a:ext cx="5280000" cy="1278433"/>
          </a:xfrm>
          <a:prstGeom prst="rect">
            <a:avLst/>
          </a:prstGeom>
          <a:solidFill>
            <a:schemeClr val="accent4"/>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65" name="Google Shape;139;p19">
            <a:extLst>
              <a:ext uri="{FF2B5EF4-FFF2-40B4-BE49-F238E27FC236}">
                <a16:creationId xmlns:a16="http://schemas.microsoft.com/office/drawing/2014/main" id="{8797268C-0390-41B1-AD1C-8E346359842D}"/>
              </a:ext>
            </a:extLst>
          </p:cNvPr>
          <p:cNvSpPr/>
          <p:nvPr/>
        </p:nvSpPr>
        <p:spPr>
          <a:xfrm>
            <a:off x="6360709" y="3050241"/>
            <a:ext cx="5280000" cy="1278433"/>
          </a:xfrm>
          <a:prstGeom prst="rect">
            <a:avLst/>
          </a:prstGeom>
          <a:solidFill>
            <a:schemeClr val="accent5"/>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82" name="Google Shape;139;p19">
            <a:extLst>
              <a:ext uri="{FF2B5EF4-FFF2-40B4-BE49-F238E27FC236}">
                <a16:creationId xmlns:a16="http://schemas.microsoft.com/office/drawing/2014/main" id="{73B1F5F6-8A91-4E10-91E2-DA2EA829D2B6}"/>
              </a:ext>
            </a:extLst>
          </p:cNvPr>
          <p:cNvSpPr/>
          <p:nvPr/>
        </p:nvSpPr>
        <p:spPr>
          <a:xfrm>
            <a:off x="595676" y="4668451"/>
            <a:ext cx="5280000" cy="1278433"/>
          </a:xfrm>
          <a:prstGeom prst="rect">
            <a:avLst/>
          </a:prstGeom>
          <a:solidFill>
            <a:schemeClr val="accent3"/>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87" name="Google Shape;139;p19">
            <a:extLst>
              <a:ext uri="{FF2B5EF4-FFF2-40B4-BE49-F238E27FC236}">
                <a16:creationId xmlns:a16="http://schemas.microsoft.com/office/drawing/2014/main" id="{98D45DD5-F584-4336-94C6-C528B78B4E86}"/>
              </a:ext>
            </a:extLst>
          </p:cNvPr>
          <p:cNvSpPr/>
          <p:nvPr/>
        </p:nvSpPr>
        <p:spPr>
          <a:xfrm>
            <a:off x="6360709" y="4668451"/>
            <a:ext cx="5280000" cy="1278433"/>
          </a:xfrm>
          <a:prstGeom prst="rect">
            <a:avLst/>
          </a:prstGeom>
          <a:solidFill>
            <a:schemeClr val="accent6"/>
          </a:solidFill>
          <a:ln>
            <a:noFill/>
          </a:ln>
        </p:spPr>
        <p:txBody>
          <a:bodyPr spcFirstLastPara="1" wrap="square" lIns="121900" tIns="60933" rIns="121900" bIns="60933" anchor="ctr" anchorCtr="0">
            <a:noAutofit/>
          </a:bodyPr>
          <a:lstStyle/>
          <a:p>
            <a:pPr algn="ctr" defTabSz="914363">
              <a:defRPr/>
            </a:pPr>
            <a:endParaRPr sz="2667">
              <a:solidFill>
                <a:srgbClr val="FFFFFF"/>
              </a:solidFill>
              <a:latin typeface="Roboto Condensed"/>
              <a:ea typeface="Roboto Condensed"/>
              <a:cs typeface="Roboto Condensed"/>
              <a:sym typeface="Roboto Condensed"/>
            </a:endParaRPr>
          </a:p>
        </p:txBody>
      </p:sp>
      <p:sp>
        <p:nvSpPr>
          <p:cNvPr id="89" name="Rectangle 88">
            <a:extLst>
              <a:ext uri="{FF2B5EF4-FFF2-40B4-BE49-F238E27FC236}">
                <a16:creationId xmlns:a16="http://schemas.microsoft.com/office/drawing/2014/main" id="{82073B78-23A3-4B3D-B674-67A98C7D918A}"/>
              </a:ext>
            </a:extLst>
          </p:cNvPr>
          <p:cNvSpPr/>
          <p:nvPr/>
        </p:nvSpPr>
        <p:spPr>
          <a:xfrm>
            <a:off x="1797400" y="3138622"/>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Prof. Chang Kyun LEE </a:t>
            </a:r>
          </a:p>
        </p:txBody>
      </p:sp>
      <p:sp>
        <p:nvSpPr>
          <p:cNvPr id="90" name="Rectangle 89">
            <a:extLst>
              <a:ext uri="{FF2B5EF4-FFF2-40B4-BE49-F238E27FC236}">
                <a16:creationId xmlns:a16="http://schemas.microsoft.com/office/drawing/2014/main" id="{436FA227-3CE6-461F-9971-369D79FB35DF}"/>
              </a:ext>
            </a:extLst>
          </p:cNvPr>
          <p:cNvSpPr/>
          <p:nvPr/>
        </p:nvSpPr>
        <p:spPr>
          <a:xfrm>
            <a:off x="1797400" y="3542499"/>
            <a:ext cx="4076033" cy="318100"/>
          </a:xfrm>
          <a:prstGeom prst="rect">
            <a:avLst/>
          </a:prstGeom>
        </p:spPr>
        <p:txBody>
          <a:bodyPr wrap="square">
            <a:spAutoFit/>
          </a:bodyPr>
          <a:lstStyle/>
          <a:p>
            <a:pPr defTabSz="914363" latinLnBrk="1">
              <a:defRPr/>
            </a:pPr>
            <a:r>
              <a:rPr lang="en-US" altLang="ko-KR" sz="1467">
                <a:solidFill>
                  <a:srgbClr val="FFFFFF">
                    <a:lumMod val="95000"/>
                  </a:srgbClr>
                </a:solidFill>
                <a:latin typeface="Verdana" panose="020B0604030504040204" pitchFamily="34" charset="0"/>
                <a:ea typeface="Verdana" panose="020B0604030504040204" pitchFamily="34" charset="0"/>
              </a:rPr>
              <a:t>Kyung </a:t>
            </a:r>
            <a:r>
              <a:rPr lang="en-US" altLang="ko-KR" sz="1467" err="1">
                <a:solidFill>
                  <a:srgbClr val="FFFFFF">
                    <a:lumMod val="95000"/>
                  </a:srgbClr>
                </a:solidFill>
                <a:latin typeface="Verdana" panose="020B0604030504040204" pitchFamily="34" charset="0"/>
                <a:ea typeface="Verdana" panose="020B0604030504040204" pitchFamily="34" charset="0"/>
              </a:rPr>
              <a:t>Hee</a:t>
            </a:r>
            <a:r>
              <a:rPr lang="en-US" altLang="ko-KR" sz="1467">
                <a:solidFill>
                  <a:srgbClr val="FFFFFF">
                    <a:lumMod val="95000"/>
                  </a:srgbClr>
                </a:solidFill>
                <a:latin typeface="Verdana" panose="020B0604030504040204" pitchFamily="34" charset="0"/>
                <a:ea typeface="Verdana" panose="020B0604030504040204" pitchFamily="34" charset="0"/>
              </a:rPr>
              <a:t> University</a:t>
            </a:r>
          </a:p>
        </p:txBody>
      </p:sp>
      <p:sp>
        <p:nvSpPr>
          <p:cNvPr id="91" name="Rectangle 90">
            <a:extLst>
              <a:ext uri="{FF2B5EF4-FFF2-40B4-BE49-F238E27FC236}">
                <a16:creationId xmlns:a16="http://schemas.microsoft.com/office/drawing/2014/main" id="{B4D5508F-4826-4146-9651-F80254A77255}"/>
              </a:ext>
            </a:extLst>
          </p:cNvPr>
          <p:cNvSpPr/>
          <p:nvPr/>
        </p:nvSpPr>
        <p:spPr>
          <a:xfrm>
            <a:off x="1797400" y="3895144"/>
            <a:ext cx="1504112" cy="369332"/>
          </a:xfrm>
          <a:prstGeom prst="rect">
            <a:avLst/>
          </a:prstGeom>
        </p:spPr>
        <p:txBody>
          <a:bodyPr wrap="square">
            <a:spAutoFit/>
          </a:bodyPr>
          <a:lstStyle/>
          <a:p>
            <a:pPr defTabSz="914363">
              <a:defRPr/>
            </a:pPr>
            <a:r>
              <a:rPr lang="en-US" b="1">
                <a:solidFill>
                  <a:srgbClr val="FFFFFF">
                    <a:lumMod val="95000"/>
                  </a:srgbClr>
                </a:solidFill>
                <a:latin typeface="Verdana" panose="020B0604030504040204" pitchFamily="34" charset="0"/>
                <a:ea typeface="Verdana" panose="020B0604030504040204" pitchFamily="34" charset="0"/>
              </a:rPr>
              <a:t>KOREA</a:t>
            </a:r>
          </a:p>
        </p:txBody>
      </p:sp>
      <p:pic>
        <p:nvPicPr>
          <p:cNvPr id="92" name="Picture 2" descr="Invited Chairs and Speakers | Program | AOCC 2022｜The 10th Annual Meeting  of Asian Organization for Crohn's &amp; Colitis">
            <a:extLst>
              <a:ext uri="{FF2B5EF4-FFF2-40B4-BE49-F238E27FC236}">
                <a16:creationId xmlns:a16="http://schemas.microsoft.com/office/drawing/2014/main" id="{12227567-E409-42F7-AF50-EFD5D4A846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8" t="4866" r="4587" b="27319"/>
          <a:stretch/>
        </p:blipFill>
        <p:spPr bwMode="auto">
          <a:xfrm>
            <a:off x="694483" y="1501552"/>
            <a:ext cx="1006729" cy="1100391"/>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3" name="Picture 92" descr="A person wearing glasses&#10;&#10;Description automatically generated with medium confidence">
            <a:extLst>
              <a:ext uri="{FF2B5EF4-FFF2-40B4-BE49-F238E27FC236}">
                <a16:creationId xmlns:a16="http://schemas.microsoft.com/office/drawing/2014/main" id="{ABA8032E-99C9-4FF5-8CBE-B818A6A9CB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6973" y="1501071"/>
            <a:ext cx="1042394" cy="1097280"/>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4" name="Picture 93" descr="A person wearing glasses&#10;&#10;Description automatically generated with medium confidence">
            <a:extLst>
              <a:ext uri="{FF2B5EF4-FFF2-40B4-BE49-F238E27FC236}">
                <a16:creationId xmlns:a16="http://schemas.microsoft.com/office/drawing/2014/main" id="{391B4BF5-5E0C-4071-9367-CF56EDBEB5F5}"/>
              </a:ext>
            </a:extLst>
          </p:cNvPr>
          <p:cNvPicPr>
            <a:picLocks noChangeAspect="1"/>
          </p:cNvPicPr>
          <p:nvPr/>
        </p:nvPicPr>
        <p:blipFill rotWithShape="1">
          <a:blip r:embed="rId6"/>
          <a:srcRect l="7729" t="1437" r="11336" b="17628"/>
          <a:stretch/>
        </p:blipFill>
        <p:spPr>
          <a:xfrm>
            <a:off x="687139" y="4753275"/>
            <a:ext cx="1047698" cy="1110724"/>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5" name="Picture 94">
            <a:extLst>
              <a:ext uri="{FF2B5EF4-FFF2-40B4-BE49-F238E27FC236}">
                <a16:creationId xmlns:a16="http://schemas.microsoft.com/office/drawing/2014/main" id="{87924500-675D-4FB1-AE12-1EA4802AFDA5}"/>
              </a:ext>
            </a:extLst>
          </p:cNvPr>
          <p:cNvPicPr>
            <a:picLocks noChangeAspect="1"/>
          </p:cNvPicPr>
          <p:nvPr/>
        </p:nvPicPr>
        <p:blipFill rotWithShape="1">
          <a:blip r:embed="rId7"/>
          <a:srcRect l="14379" t="5638" r="14015" b="17108"/>
          <a:stretch/>
        </p:blipFill>
        <p:spPr>
          <a:xfrm>
            <a:off x="6456719" y="4753251"/>
            <a:ext cx="1053488" cy="1110748"/>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7" name="Picture 2" descr="Chang Kyun Lee — Kyung Hee University">
            <a:extLst>
              <a:ext uri="{FF2B5EF4-FFF2-40B4-BE49-F238E27FC236}">
                <a16:creationId xmlns:a16="http://schemas.microsoft.com/office/drawing/2014/main" id="{86D8D9C6-E1AD-4C67-8927-8B1596320C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922" b="9971"/>
          <a:stretch/>
        </p:blipFill>
        <p:spPr bwMode="auto">
          <a:xfrm>
            <a:off x="693489" y="3137609"/>
            <a:ext cx="1004155" cy="1103693"/>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sp>
        <p:nvSpPr>
          <p:cNvPr id="85" name="Rectangle 84">
            <a:extLst>
              <a:ext uri="{FF2B5EF4-FFF2-40B4-BE49-F238E27FC236}">
                <a16:creationId xmlns:a16="http://schemas.microsoft.com/office/drawing/2014/main" id="{20086C26-FA86-4603-AA73-B6E1ACCF97B2}"/>
              </a:ext>
            </a:extLst>
          </p:cNvPr>
          <p:cNvSpPr/>
          <p:nvPr/>
        </p:nvSpPr>
        <p:spPr>
          <a:xfrm>
            <a:off x="7600874" y="1771854"/>
            <a:ext cx="4076033" cy="543867"/>
          </a:xfrm>
          <a:prstGeom prst="rect">
            <a:avLst/>
          </a:prstGeom>
        </p:spPr>
        <p:txBody>
          <a:bodyPr wrap="square">
            <a:spAutoFit/>
          </a:bodyPr>
          <a:lstStyle/>
          <a:p>
            <a:pPr defTabSz="914363" latinLnBrk="1">
              <a:defRPr/>
            </a:pPr>
            <a:r>
              <a:rPr lang="en-US" altLang="ko-KR" sz="1467">
                <a:solidFill>
                  <a:srgbClr val="FFFFFF">
                    <a:lumMod val="95000"/>
                  </a:srgbClr>
                </a:solidFill>
                <a:latin typeface="Verdana" panose="020B0604030504040204" pitchFamily="34" charset="0"/>
                <a:ea typeface="Verdana" panose="020B0604030504040204" pitchFamily="34" charset="0"/>
              </a:rPr>
              <a:t>First Affiliated Hospital of Sun </a:t>
            </a:r>
            <a:r>
              <a:rPr lang="en-US" altLang="ko-KR" sz="1467" err="1">
                <a:solidFill>
                  <a:srgbClr val="FFFFFF">
                    <a:lumMod val="95000"/>
                  </a:srgbClr>
                </a:solidFill>
                <a:latin typeface="Verdana" panose="020B0604030504040204" pitchFamily="34" charset="0"/>
                <a:ea typeface="Verdana" panose="020B0604030504040204" pitchFamily="34" charset="0"/>
              </a:rPr>
              <a:t>Yat-sen</a:t>
            </a:r>
            <a:r>
              <a:rPr lang="en-US" altLang="ko-KR" sz="1467">
                <a:solidFill>
                  <a:srgbClr val="FFFFFF">
                    <a:lumMod val="95000"/>
                  </a:srgbClr>
                </a:solidFill>
                <a:latin typeface="Verdana" panose="020B0604030504040204" pitchFamily="34" charset="0"/>
                <a:ea typeface="Verdana" panose="020B0604030504040204" pitchFamily="34" charset="0"/>
              </a:rPr>
              <a:t> University</a:t>
            </a:r>
          </a:p>
        </p:txBody>
      </p:sp>
      <p:sp>
        <p:nvSpPr>
          <p:cNvPr id="86" name="Rectangle 85">
            <a:extLst>
              <a:ext uri="{FF2B5EF4-FFF2-40B4-BE49-F238E27FC236}">
                <a16:creationId xmlns:a16="http://schemas.microsoft.com/office/drawing/2014/main" id="{7ACDB722-051F-4C46-A67B-109977FAB793}"/>
              </a:ext>
            </a:extLst>
          </p:cNvPr>
          <p:cNvSpPr/>
          <p:nvPr/>
        </p:nvSpPr>
        <p:spPr>
          <a:xfrm>
            <a:off x="7600874" y="2293738"/>
            <a:ext cx="1504112" cy="369332"/>
          </a:xfrm>
          <a:prstGeom prst="rect">
            <a:avLst/>
          </a:prstGeom>
        </p:spPr>
        <p:txBody>
          <a:bodyPr wrap="square">
            <a:spAutoFit/>
          </a:bodyPr>
          <a:lstStyle/>
          <a:p>
            <a:pPr defTabSz="914363">
              <a:defRPr/>
            </a:pPr>
            <a:r>
              <a:rPr lang="vi-VN" b="1">
                <a:solidFill>
                  <a:srgbClr val="FFFFFF">
                    <a:lumMod val="95000"/>
                  </a:srgbClr>
                </a:solidFill>
                <a:latin typeface="Verdana" panose="020B0604030504040204" pitchFamily="34" charset="0"/>
                <a:ea typeface="Verdana" panose="020B0604030504040204" pitchFamily="34" charset="0"/>
              </a:rPr>
              <a:t>CHINA</a:t>
            </a:r>
            <a:endParaRPr lang="en-US" b="1">
              <a:solidFill>
                <a:srgbClr val="FFFFFF">
                  <a:lumMod val="95000"/>
                </a:srgbClr>
              </a:solidFill>
              <a:latin typeface="Verdana" panose="020B0604030504040204" pitchFamily="34" charset="0"/>
              <a:ea typeface="Verdana" panose="020B0604030504040204" pitchFamily="34" charset="0"/>
            </a:endParaRPr>
          </a:p>
        </p:txBody>
      </p:sp>
      <p:sp>
        <p:nvSpPr>
          <p:cNvPr id="84" name="Rectangle 83">
            <a:extLst>
              <a:ext uri="{FF2B5EF4-FFF2-40B4-BE49-F238E27FC236}">
                <a16:creationId xmlns:a16="http://schemas.microsoft.com/office/drawing/2014/main" id="{4EBAB482-2438-43CB-B787-9C03E3A1D62F}"/>
              </a:ext>
            </a:extLst>
          </p:cNvPr>
          <p:cNvSpPr/>
          <p:nvPr/>
        </p:nvSpPr>
        <p:spPr>
          <a:xfrm>
            <a:off x="7600874" y="1424505"/>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A/Prof. Ren MAO </a:t>
            </a:r>
          </a:p>
        </p:txBody>
      </p:sp>
      <p:sp>
        <p:nvSpPr>
          <p:cNvPr id="62" name="Rectangle 61">
            <a:extLst>
              <a:ext uri="{FF2B5EF4-FFF2-40B4-BE49-F238E27FC236}">
                <a16:creationId xmlns:a16="http://schemas.microsoft.com/office/drawing/2014/main" id="{F0403FD3-E64C-4B33-99AD-26DE94CA4E0F}"/>
              </a:ext>
            </a:extLst>
          </p:cNvPr>
          <p:cNvSpPr/>
          <p:nvPr/>
        </p:nvSpPr>
        <p:spPr>
          <a:xfrm>
            <a:off x="1797400" y="4709978"/>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Prof. Yue LI</a:t>
            </a:r>
          </a:p>
        </p:txBody>
      </p:sp>
      <p:sp>
        <p:nvSpPr>
          <p:cNvPr id="63" name="Rectangle 62">
            <a:extLst>
              <a:ext uri="{FF2B5EF4-FFF2-40B4-BE49-F238E27FC236}">
                <a16:creationId xmlns:a16="http://schemas.microsoft.com/office/drawing/2014/main" id="{DD88592D-8F42-47BF-982B-FA7A283403D6}"/>
              </a:ext>
            </a:extLst>
          </p:cNvPr>
          <p:cNvSpPr/>
          <p:nvPr/>
        </p:nvSpPr>
        <p:spPr>
          <a:xfrm>
            <a:off x="1797400" y="5146508"/>
            <a:ext cx="4076033" cy="318100"/>
          </a:xfrm>
          <a:prstGeom prst="rect">
            <a:avLst/>
          </a:prstGeom>
        </p:spPr>
        <p:txBody>
          <a:bodyPr wrap="square">
            <a:spAutoFit/>
          </a:bodyPr>
          <a:lstStyle/>
          <a:p>
            <a:pPr defTabSz="914363" latinLnBrk="1">
              <a:defRPr/>
            </a:pPr>
            <a:r>
              <a:rPr lang="en-US" altLang="ko-KR" sz="1467">
                <a:solidFill>
                  <a:srgbClr val="FFFFFF">
                    <a:lumMod val="95000"/>
                  </a:srgbClr>
                </a:solidFill>
                <a:latin typeface="Verdana" panose="020B0604030504040204" pitchFamily="34" charset="0"/>
                <a:ea typeface="Verdana" panose="020B0604030504040204" pitchFamily="34" charset="0"/>
              </a:rPr>
              <a:t>Peking Union Medical College Hospital </a:t>
            </a:r>
          </a:p>
        </p:txBody>
      </p:sp>
      <p:sp>
        <p:nvSpPr>
          <p:cNvPr id="64" name="Rectangle 63">
            <a:extLst>
              <a:ext uri="{FF2B5EF4-FFF2-40B4-BE49-F238E27FC236}">
                <a16:creationId xmlns:a16="http://schemas.microsoft.com/office/drawing/2014/main" id="{133AEFE0-B975-4640-971A-17FBDA113ED9}"/>
              </a:ext>
            </a:extLst>
          </p:cNvPr>
          <p:cNvSpPr/>
          <p:nvPr/>
        </p:nvSpPr>
        <p:spPr>
          <a:xfrm>
            <a:off x="1797400" y="5531807"/>
            <a:ext cx="1504112" cy="369332"/>
          </a:xfrm>
          <a:prstGeom prst="rect">
            <a:avLst/>
          </a:prstGeom>
        </p:spPr>
        <p:txBody>
          <a:bodyPr wrap="square">
            <a:spAutoFit/>
          </a:bodyPr>
          <a:lstStyle/>
          <a:p>
            <a:pPr defTabSz="914363">
              <a:defRPr/>
            </a:pPr>
            <a:r>
              <a:rPr lang="vi-VN" b="1">
                <a:solidFill>
                  <a:srgbClr val="FFFFFF">
                    <a:lumMod val="95000"/>
                  </a:srgbClr>
                </a:solidFill>
                <a:latin typeface="Verdana" panose="020B0604030504040204" pitchFamily="34" charset="0"/>
                <a:ea typeface="Verdana" panose="020B0604030504040204" pitchFamily="34" charset="0"/>
              </a:rPr>
              <a:t>CHINA</a:t>
            </a:r>
            <a:endParaRPr lang="en-US" b="1">
              <a:solidFill>
                <a:srgbClr val="FFFFFF">
                  <a:lumMod val="95000"/>
                </a:srgbClr>
              </a:solidFill>
              <a:latin typeface="Verdana" panose="020B0604030504040204" pitchFamily="34" charset="0"/>
              <a:ea typeface="Verdana" panose="020B0604030504040204" pitchFamily="34" charset="0"/>
            </a:endParaRPr>
          </a:p>
        </p:txBody>
      </p:sp>
      <p:sp>
        <p:nvSpPr>
          <p:cNvPr id="69" name="Rectangle 68">
            <a:extLst>
              <a:ext uri="{FF2B5EF4-FFF2-40B4-BE49-F238E27FC236}">
                <a16:creationId xmlns:a16="http://schemas.microsoft.com/office/drawing/2014/main" id="{61399A5F-0955-4B4F-9A1E-A70CFA856932}"/>
              </a:ext>
            </a:extLst>
          </p:cNvPr>
          <p:cNvSpPr/>
          <p:nvPr/>
        </p:nvSpPr>
        <p:spPr>
          <a:xfrm>
            <a:off x="7600874" y="5553532"/>
            <a:ext cx="1504112"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JAPAN</a:t>
            </a:r>
          </a:p>
        </p:txBody>
      </p:sp>
      <p:sp>
        <p:nvSpPr>
          <p:cNvPr id="68" name="Rectangle 67">
            <a:extLst>
              <a:ext uri="{FF2B5EF4-FFF2-40B4-BE49-F238E27FC236}">
                <a16:creationId xmlns:a16="http://schemas.microsoft.com/office/drawing/2014/main" id="{52CA6A83-75B0-4DDA-BBD7-233376F58477}"/>
              </a:ext>
            </a:extLst>
          </p:cNvPr>
          <p:cNvSpPr/>
          <p:nvPr/>
        </p:nvSpPr>
        <p:spPr>
          <a:xfrm>
            <a:off x="7600874" y="5044460"/>
            <a:ext cx="4076033" cy="543867"/>
          </a:xfrm>
          <a:prstGeom prst="rect">
            <a:avLst/>
          </a:prstGeom>
        </p:spPr>
        <p:txBody>
          <a:bodyPr wrap="square">
            <a:spAutoFit/>
          </a:bodyPr>
          <a:lstStyle/>
          <a:p>
            <a:pPr defTabSz="914363" latinLnBrk="1">
              <a:defRPr/>
            </a:pPr>
            <a:r>
              <a:rPr lang="it-IT" altLang="ko-KR" sz="1467" dirty="0">
                <a:solidFill>
                  <a:srgbClr val="FFFFFF">
                    <a:lumMod val="95000"/>
                  </a:srgbClr>
                </a:solidFill>
                <a:latin typeface="Verdana" panose="020B0604030504040204" pitchFamily="34" charset="0"/>
                <a:ea typeface="Verdana" panose="020B0604030504040204" pitchFamily="34" charset="0"/>
              </a:rPr>
              <a:t>Kitasato University Kitasato Institute Hospital</a:t>
            </a:r>
          </a:p>
        </p:txBody>
      </p:sp>
      <p:sp>
        <p:nvSpPr>
          <p:cNvPr id="67" name="Rectangle 66">
            <a:extLst>
              <a:ext uri="{FF2B5EF4-FFF2-40B4-BE49-F238E27FC236}">
                <a16:creationId xmlns:a16="http://schemas.microsoft.com/office/drawing/2014/main" id="{6E74C64D-2808-44A5-9CEA-4BB7D8513871}"/>
              </a:ext>
            </a:extLst>
          </p:cNvPr>
          <p:cNvSpPr/>
          <p:nvPr/>
        </p:nvSpPr>
        <p:spPr>
          <a:xfrm>
            <a:off x="7600874" y="4709924"/>
            <a:ext cx="3560764"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Dr. </a:t>
            </a:r>
            <a:r>
              <a:rPr lang="en-US" b="1" dirty="0" err="1">
                <a:solidFill>
                  <a:srgbClr val="FFFFFF">
                    <a:lumMod val="95000"/>
                  </a:srgbClr>
                </a:solidFill>
                <a:latin typeface="Verdana" panose="020B0604030504040204" pitchFamily="34" charset="0"/>
                <a:ea typeface="Verdana" panose="020B0604030504040204" pitchFamily="34" charset="0"/>
              </a:rPr>
              <a:t>Shintaro</a:t>
            </a:r>
            <a:r>
              <a:rPr lang="vi-VN" b="1" dirty="0">
                <a:solidFill>
                  <a:srgbClr val="FFFFFF">
                    <a:lumMod val="95000"/>
                  </a:srgbClr>
                </a:solidFill>
                <a:latin typeface="Verdana" panose="020B0604030504040204" pitchFamily="34" charset="0"/>
                <a:ea typeface="Verdana" panose="020B0604030504040204" pitchFamily="34" charset="0"/>
              </a:rPr>
              <a:t> </a:t>
            </a:r>
            <a:r>
              <a:rPr lang="en-US" b="1" dirty="0">
                <a:solidFill>
                  <a:srgbClr val="FFFFFF">
                    <a:lumMod val="95000"/>
                  </a:srgbClr>
                </a:solidFill>
                <a:latin typeface="Verdana" panose="020B0604030504040204" pitchFamily="34" charset="0"/>
                <a:ea typeface="Verdana" panose="020B0604030504040204" pitchFamily="34" charset="0"/>
              </a:rPr>
              <a:t>SAGAMI</a:t>
            </a:r>
          </a:p>
        </p:txBody>
      </p:sp>
      <p:pic>
        <p:nvPicPr>
          <p:cNvPr id="3" name="Picture 4" descr="Early life gut dysbiosis and inflammatory bowel diseases">
            <a:extLst>
              <a:ext uri="{FF2B5EF4-FFF2-40B4-BE49-F238E27FC236}">
                <a16:creationId xmlns:a16="http://schemas.microsoft.com/office/drawing/2014/main" id="{F117D59A-AD7A-7222-17FC-4B46A37D72C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456719" y="3140815"/>
            <a:ext cx="1042393" cy="1097280"/>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sp>
        <p:nvSpPr>
          <p:cNvPr id="6" name="Rectangle 5">
            <a:extLst>
              <a:ext uri="{FF2B5EF4-FFF2-40B4-BE49-F238E27FC236}">
                <a16:creationId xmlns:a16="http://schemas.microsoft.com/office/drawing/2014/main" id="{BB46E3A1-B88F-83CF-9E45-35ABFD2DFD7D}"/>
              </a:ext>
            </a:extLst>
          </p:cNvPr>
          <p:cNvSpPr/>
          <p:nvPr/>
        </p:nvSpPr>
        <p:spPr>
          <a:xfrm>
            <a:off x="7600874" y="3153317"/>
            <a:ext cx="3464633" cy="369332"/>
          </a:xfrm>
          <a:prstGeom prst="rect">
            <a:avLst/>
          </a:prstGeom>
        </p:spPr>
        <p:txBody>
          <a:bodyPr wrap="square">
            <a:spAutoFit/>
          </a:bodyPr>
          <a:lstStyle/>
          <a:p>
            <a:pPr defTabSz="914363">
              <a:defRPr/>
            </a:pPr>
            <a:r>
              <a:rPr lang="en-US" b="1" dirty="0">
                <a:solidFill>
                  <a:srgbClr val="FFFFFF">
                    <a:lumMod val="95000"/>
                  </a:srgbClr>
                </a:solidFill>
                <a:latin typeface="Verdana" panose="020B0604030504040204" pitchFamily="34" charset="0"/>
                <a:ea typeface="Verdana" panose="020B0604030504040204" pitchFamily="34" charset="0"/>
              </a:rPr>
              <a:t>A/Prof. Jun MIYOSHI</a:t>
            </a:r>
          </a:p>
        </p:txBody>
      </p:sp>
      <p:sp>
        <p:nvSpPr>
          <p:cNvPr id="7" name="Rectangle 6">
            <a:extLst>
              <a:ext uri="{FF2B5EF4-FFF2-40B4-BE49-F238E27FC236}">
                <a16:creationId xmlns:a16="http://schemas.microsoft.com/office/drawing/2014/main" id="{3CED9A18-33CD-87DF-C2B1-1DCDFF8F161D}"/>
              </a:ext>
            </a:extLst>
          </p:cNvPr>
          <p:cNvSpPr/>
          <p:nvPr/>
        </p:nvSpPr>
        <p:spPr>
          <a:xfrm>
            <a:off x="7600874" y="3540863"/>
            <a:ext cx="4076033" cy="318100"/>
          </a:xfrm>
          <a:prstGeom prst="rect">
            <a:avLst/>
          </a:prstGeom>
        </p:spPr>
        <p:txBody>
          <a:bodyPr wrap="square">
            <a:spAutoFit/>
          </a:bodyPr>
          <a:lstStyle/>
          <a:p>
            <a:pPr defTabSz="914363" latinLnBrk="1">
              <a:defRPr/>
            </a:pPr>
            <a:r>
              <a:rPr lang="en-US" altLang="ko-KR" sz="1467" err="1">
                <a:solidFill>
                  <a:srgbClr val="FFFFFF">
                    <a:lumMod val="95000"/>
                  </a:srgbClr>
                </a:solidFill>
                <a:latin typeface="Verdana" panose="020B0604030504040204" pitchFamily="34" charset="0"/>
                <a:ea typeface="Verdana" panose="020B0604030504040204" pitchFamily="34" charset="0"/>
              </a:rPr>
              <a:t>Kyorin</a:t>
            </a:r>
            <a:r>
              <a:rPr lang="en-US" altLang="ko-KR" sz="1467">
                <a:solidFill>
                  <a:srgbClr val="FFFFFF">
                    <a:lumMod val="95000"/>
                  </a:srgbClr>
                </a:solidFill>
                <a:latin typeface="Verdana" panose="020B0604030504040204" pitchFamily="34" charset="0"/>
                <a:ea typeface="Verdana" panose="020B0604030504040204" pitchFamily="34" charset="0"/>
              </a:rPr>
              <a:t> University</a:t>
            </a:r>
          </a:p>
        </p:txBody>
      </p:sp>
      <p:sp>
        <p:nvSpPr>
          <p:cNvPr id="8" name="Rectangle 7">
            <a:extLst>
              <a:ext uri="{FF2B5EF4-FFF2-40B4-BE49-F238E27FC236}">
                <a16:creationId xmlns:a16="http://schemas.microsoft.com/office/drawing/2014/main" id="{2B9333AE-ABBB-6C18-A4E4-246F0C77A178}"/>
              </a:ext>
            </a:extLst>
          </p:cNvPr>
          <p:cNvSpPr/>
          <p:nvPr/>
        </p:nvSpPr>
        <p:spPr>
          <a:xfrm>
            <a:off x="7600874" y="3877176"/>
            <a:ext cx="1504112" cy="369332"/>
          </a:xfrm>
          <a:prstGeom prst="rect">
            <a:avLst/>
          </a:prstGeom>
        </p:spPr>
        <p:txBody>
          <a:bodyPr wrap="square">
            <a:spAutoFit/>
          </a:bodyPr>
          <a:lstStyle/>
          <a:p>
            <a:pPr defTabSz="914363">
              <a:defRPr/>
            </a:pPr>
            <a:r>
              <a:rPr lang="en-US" b="1">
                <a:solidFill>
                  <a:srgbClr val="FFFFFF">
                    <a:lumMod val="95000"/>
                  </a:srgbClr>
                </a:solidFill>
                <a:latin typeface="Verdana" panose="020B0604030504040204" pitchFamily="34" charset="0"/>
                <a:ea typeface="Verdana" panose="020B0604030504040204" pitchFamily="34" charset="0"/>
              </a:rPr>
              <a:t>JAPAN</a:t>
            </a:r>
          </a:p>
        </p:txBody>
      </p:sp>
    </p:spTree>
    <p:extLst>
      <p:ext uri="{BB962C8B-B14F-4D97-AF65-F5344CB8AC3E}">
        <p14:creationId xmlns:p14="http://schemas.microsoft.com/office/powerpoint/2010/main" val="40780597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vi-VN"/>
              <a:t>Learning Objectives</a:t>
            </a:r>
            <a:endParaRPr lang="en-US"/>
          </a:p>
        </p:txBody>
      </p:sp>
      <p:graphicFrame>
        <p:nvGraphicFramePr>
          <p:cNvPr id="9" name="Content Placeholder 15"/>
          <p:cNvGraphicFramePr>
            <a:graphicFrameLocks/>
          </p:cNvGraphicFramePr>
          <p:nvPr/>
        </p:nvGraphicFramePr>
        <p:xfrm>
          <a:off x="1665768" y="1604050"/>
          <a:ext cx="10083209" cy="2616586"/>
        </p:xfrm>
        <a:graphic>
          <a:graphicData uri="http://schemas.openxmlformats.org/drawingml/2006/table">
            <a:tbl>
              <a:tblPr firstRow="1" bandRow="1">
                <a:tableStyleId>{21E4AEA4-8DFA-4A89-87EB-49C32662AFE0}</a:tableStyleId>
              </a:tblPr>
              <a:tblGrid>
                <a:gridCol w="10083209">
                  <a:extLst>
                    <a:ext uri="{9D8B030D-6E8A-4147-A177-3AD203B41FA5}">
                      <a16:colId xmlns:a16="http://schemas.microsoft.com/office/drawing/2014/main" val="20000"/>
                    </a:ext>
                  </a:extLst>
                </a:gridCol>
              </a:tblGrid>
              <a:tr h="130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Verdana" charset="0"/>
                          <a:ea typeface="Verdana" charset="0"/>
                          <a:cs typeface="Verdana" charset="0"/>
                        </a:rPr>
                        <a:t>Explore the clinical applications of IUS in the diagnosis and treatment of IBD</a:t>
                      </a:r>
                    </a:p>
                  </a:txBody>
                  <a:tcPr marL="113603" marR="52789" marT="34962" marB="34962" anchor="ctr" horzOverflow="overflow">
                    <a:lnL w="12700" cmpd="sng">
                      <a:noFill/>
                    </a:lnL>
                    <a:lnR w="12700" cmpd="sng">
                      <a:noFill/>
                    </a:lnR>
                    <a:lnT w="12700" cap="flat" cmpd="sng" algn="ctr">
                      <a:noFill/>
                      <a:prstDash val="solid"/>
                      <a:round/>
                      <a:headEnd type="none" w="med" len="med"/>
                      <a:tailEnd type="none" w="med" len="med"/>
                    </a:lnT>
                    <a:lnB w="12700" cap="flat" cmpd="sng" algn="ctr">
                      <a:solidFill>
                        <a:srgbClr val="B7B7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Verdana" charset="0"/>
                          <a:ea typeface="Verdana" charset="0"/>
                          <a:cs typeface="Verdana" charset="0"/>
                        </a:rPr>
                        <a:t>Discuss the key studies using IUS and the correlations of IUS criteria with accepted markers of disease in IBD</a:t>
                      </a:r>
                    </a:p>
                  </a:txBody>
                  <a:tcPr marL="113603" marR="52789" marT="34962" marB="34962" anchor="ctr" horzOverflow="overflow">
                    <a:lnL w="12700" cmpd="sng">
                      <a:noFill/>
                    </a:lnL>
                    <a:lnR w="12700" cmpd="sng">
                      <a:noFill/>
                    </a:lnR>
                    <a:lnT w="12700" cap="flat" cmpd="sng" algn="ctr">
                      <a:solidFill>
                        <a:srgbClr val="B7B7B7"/>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2" name="Group 1"/>
          <p:cNvGrpSpPr/>
          <p:nvPr/>
        </p:nvGrpSpPr>
        <p:grpSpPr>
          <a:xfrm>
            <a:off x="198461" y="1907224"/>
            <a:ext cx="1590000" cy="597805"/>
            <a:chOff x="440437" y="2493976"/>
            <a:chExt cx="934720" cy="369332"/>
          </a:xfrm>
        </p:grpSpPr>
        <p:sp>
          <p:nvSpPr>
            <p:cNvPr id="12" name="Oval 11">
              <a:extLst>
                <a:ext uri="{FF2B5EF4-FFF2-40B4-BE49-F238E27FC236}">
                  <a16:creationId xmlns:a16="http://schemas.microsoft.com/office/drawing/2014/main" id="{4830AF25-5BC3-4149-AC00-D051B359FF13}"/>
                </a:ext>
              </a:extLst>
            </p:cNvPr>
            <p:cNvSpPr/>
            <p:nvPr/>
          </p:nvSpPr>
          <p:spPr bwMode="auto">
            <a:xfrm>
              <a:off x="719838" y="2493976"/>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00A0DF"/>
                </a:solidFill>
                <a:latin typeface="Verdana" charset="0"/>
                <a:ea typeface="Verdana" charset="0"/>
                <a:cs typeface="Verdana" charset="0"/>
                <a:sym typeface="Arial" pitchFamily="-110" charset="0"/>
              </a:endParaRPr>
            </a:p>
          </p:txBody>
        </p:sp>
        <p:sp>
          <p:nvSpPr>
            <p:cNvPr id="28" name="TextBox 27">
              <a:extLst>
                <a:ext uri="{FF2B5EF4-FFF2-40B4-BE49-F238E27FC236}">
                  <a16:creationId xmlns:a16="http://schemas.microsoft.com/office/drawing/2014/main" id="{D393286C-E078-4B47-A061-19DCE4A84124}"/>
                </a:ext>
              </a:extLst>
            </p:cNvPr>
            <p:cNvSpPr txBox="1"/>
            <p:nvPr/>
          </p:nvSpPr>
          <p:spPr>
            <a:xfrm>
              <a:off x="440437" y="2495332"/>
              <a:ext cx="934720" cy="342267"/>
            </a:xfrm>
            <a:prstGeom prst="rect">
              <a:avLst/>
            </a:prstGeom>
            <a:noFill/>
          </p:spPr>
          <p:txBody>
            <a:bodyPr wrap="square" rtlCol="0">
              <a:spAutoFit/>
            </a:bodyPr>
            <a:lstStyle/>
            <a:p>
              <a:pPr algn="ctr" defTabSz="608486" fontAlgn="base">
                <a:spcBef>
                  <a:spcPct val="50000"/>
                </a:spcBef>
                <a:spcAft>
                  <a:spcPct val="0"/>
                </a:spcAft>
              </a:pPr>
              <a:r>
                <a:rPr lang="en-US" sz="3000" b="1">
                  <a:solidFill>
                    <a:srgbClr val="FFFFFF"/>
                  </a:solidFill>
                  <a:latin typeface="Verdana" charset="0"/>
                  <a:ea typeface="Verdana" charset="0"/>
                  <a:cs typeface="Verdana" charset="0"/>
                </a:rPr>
                <a:t>1</a:t>
              </a:r>
            </a:p>
          </p:txBody>
        </p:sp>
      </p:grpSp>
      <p:grpSp>
        <p:nvGrpSpPr>
          <p:cNvPr id="4" name="Group 3"/>
          <p:cNvGrpSpPr/>
          <p:nvPr/>
        </p:nvGrpSpPr>
        <p:grpSpPr>
          <a:xfrm>
            <a:off x="192859" y="3263058"/>
            <a:ext cx="1590000" cy="600000"/>
            <a:chOff x="430389" y="3446599"/>
            <a:chExt cx="934720" cy="369332"/>
          </a:xfrm>
        </p:grpSpPr>
        <p:sp>
          <p:nvSpPr>
            <p:cNvPr id="18" name="Oval 17">
              <a:extLst>
                <a:ext uri="{FF2B5EF4-FFF2-40B4-BE49-F238E27FC236}">
                  <a16:creationId xmlns:a16="http://schemas.microsoft.com/office/drawing/2014/main" id="{4830AF25-5BC3-4149-AC00-D051B359FF13}"/>
                </a:ext>
              </a:extLst>
            </p:cNvPr>
            <p:cNvSpPr/>
            <p:nvPr/>
          </p:nvSpPr>
          <p:spPr bwMode="auto">
            <a:xfrm>
              <a:off x="709790" y="3446599"/>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00A0DF"/>
                </a:solidFill>
                <a:latin typeface="Verdana" charset="0"/>
                <a:ea typeface="Verdana" charset="0"/>
                <a:cs typeface="Verdana" charset="0"/>
                <a:sym typeface="Arial" pitchFamily="-110" charset="0"/>
              </a:endParaRPr>
            </a:p>
          </p:txBody>
        </p:sp>
        <p:sp>
          <p:nvSpPr>
            <p:cNvPr id="31" name="TextBox 30">
              <a:extLst>
                <a:ext uri="{FF2B5EF4-FFF2-40B4-BE49-F238E27FC236}">
                  <a16:creationId xmlns:a16="http://schemas.microsoft.com/office/drawing/2014/main" id="{D393286C-E078-4B47-A061-19DCE4A84124}"/>
                </a:ext>
              </a:extLst>
            </p:cNvPr>
            <p:cNvSpPr txBox="1"/>
            <p:nvPr/>
          </p:nvSpPr>
          <p:spPr>
            <a:xfrm>
              <a:off x="430389" y="3447955"/>
              <a:ext cx="934720" cy="341015"/>
            </a:xfrm>
            <a:prstGeom prst="rect">
              <a:avLst/>
            </a:prstGeom>
            <a:noFill/>
          </p:spPr>
          <p:txBody>
            <a:bodyPr wrap="square" rtlCol="0">
              <a:spAutoFit/>
            </a:bodyPr>
            <a:lstStyle/>
            <a:p>
              <a:pPr algn="ctr" defTabSz="608486" fontAlgn="base">
                <a:spcBef>
                  <a:spcPct val="50000"/>
                </a:spcBef>
                <a:spcAft>
                  <a:spcPct val="0"/>
                </a:spcAft>
              </a:pPr>
              <a:r>
                <a:rPr lang="en-US" sz="3000" b="1">
                  <a:solidFill>
                    <a:srgbClr val="FFFFFF"/>
                  </a:solidFill>
                  <a:latin typeface="Verdana" charset="0"/>
                  <a:ea typeface="Verdana" charset="0"/>
                  <a:cs typeface="Verdana" charset="0"/>
                </a:rPr>
                <a:t>2</a:t>
              </a:r>
            </a:p>
          </p:txBody>
        </p:sp>
      </p:grpSp>
      <p:sp>
        <p:nvSpPr>
          <p:cNvPr id="3" name="Slide Number Placeholder 2">
            <a:extLst>
              <a:ext uri="{FF2B5EF4-FFF2-40B4-BE49-F238E27FC236}">
                <a16:creationId xmlns:a16="http://schemas.microsoft.com/office/drawing/2014/main" id="{6B8F6D81-7F18-EA49-8475-05EF655699AA}"/>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4</a:t>
            </a:fld>
            <a:endParaRPr lang="en-US">
              <a:solidFill>
                <a:srgbClr val="646464"/>
              </a:solidFill>
            </a:endParaRPr>
          </a:p>
        </p:txBody>
      </p:sp>
    </p:spTree>
    <p:extLst>
      <p:ext uri="{BB962C8B-B14F-4D97-AF65-F5344CB8AC3E}">
        <p14:creationId xmlns:p14="http://schemas.microsoft.com/office/powerpoint/2010/main" val="147540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192A0AD4-12F9-4072-9359-3A1DD0FD2E45}"/>
              </a:ext>
            </a:extLst>
          </p:cNvPr>
          <p:cNvSpPr/>
          <p:nvPr/>
        </p:nvSpPr>
        <p:spPr bwMode="auto">
          <a:xfrm>
            <a:off x="1012127" y="1613862"/>
            <a:ext cx="1200000" cy="1200000"/>
          </a:xfrm>
          <a:prstGeom prst="roundRect">
            <a:avLst/>
          </a:prstGeom>
          <a:solidFill>
            <a:schemeClr val="bg1"/>
          </a:solidFill>
          <a:ln w="762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a:extLst>
              <a:ext uri="{FF2B5EF4-FFF2-40B4-BE49-F238E27FC236}">
                <a16:creationId xmlns:a16="http://schemas.microsoft.com/office/drawing/2014/main" id="{4C467F67-3CF5-4057-A769-C6C6126660AA}"/>
              </a:ext>
            </a:extLst>
          </p:cNvPr>
          <p:cNvSpPr>
            <a:spLocks noGrp="1"/>
          </p:cNvSpPr>
          <p:nvPr>
            <p:ph type="title"/>
          </p:nvPr>
        </p:nvSpPr>
        <p:spPr/>
        <p:txBody>
          <a:bodyPr/>
          <a:lstStyle/>
          <a:p>
            <a:r>
              <a:rPr lang="en-US"/>
              <a:t>Introduction</a:t>
            </a:r>
          </a:p>
        </p:txBody>
      </p:sp>
      <p:sp>
        <p:nvSpPr>
          <p:cNvPr id="4" name="Slide Number Placeholder 3">
            <a:extLst>
              <a:ext uri="{FF2B5EF4-FFF2-40B4-BE49-F238E27FC236}">
                <a16:creationId xmlns:a16="http://schemas.microsoft.com/office/drawing/2014/main" id="{467C10D9-D12F-436C-861A-A16F162F9C2A}"/>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5</a:t>
            </a:fld>
            <a:endParaRPr lang="en-US">
              <a:solidFill>
                <a:srgbClr val="646464"/>
              </a:solidFill>
            </a:endParaRPr>
          </a:p>
        </p:txBody>
      </p:sp>
      <p:sp>
        <p:nvSpPr>
          <p:cNvPr id="5" name="Text Placeholder 4">
            <a:extLst>
              <a:ext uri="{FF2B5EF4-FFF2-40B4-BE49-F238E27FC236}">
                <a16:creationId xmlns:a16="http://schemas.microsoft.com/office/drawing/2014/main" id="{FCFA31DD-A822-4FC0-AF4C-403473A9C9CC}"/>
              </a:ext>
            </a:extLst>
          </p:cNvPr>
          <p:cNvSpPr>
            <a:spLocks noGrp="1"/>
          </p:cNvSpPr>
          <p:nvPr>
            <p:ph type="body" sz="quarter" idx="17"/>
          </p:nvPr>
        </p:nvSpPr>
        <p:spPr/>
        <p:txBody>
          <a:bodyPr/>
          <a:lstStyle/>
          <a:p>
            <a:r>
              <a:rPr lang="en-US"/>
              <a:t>T2T: treat to target; CD: Chron’s disease; UC: ulcerative colitis. </a:t>
            </a:r>
          </a:p>
          <a:p>
            <a:r>
              <a:rPr lang="nl-NL"/>
              <a:t>1. Helwig, U. (2022). </a:t>
            </a:r>
            <a:r>
              <a:rPr lang="nl-NL" i="1"/>
              <a:t>J Crohns Colitis</a:t>
            </a:r>
            <a:r>
              <a:rPr lang="nl-NL"/>
              <a:t>. 16(1):57-67. 2. Danese, S. (2022). </a:t>
            </a:r>
            <a:r>
              <a:rPr lang="nl-NL" i="1"/>
              <a:t>Lancet Gastroenterol Hepatol</a:t>
            </a:r>
            <a:r>
              <a:rPr lang="nl-NL"/>
              <a:t>. 7(4):294-306. </a:t>
            </a:r>
          </a:p>
        </p:txBody>
      </p:sp>
      <p:sp>
        <p:nvSpPr>
          <p:cNvPr id="6" name="Rectangle 5">
            <a:extLst>
              <a:ext uri="{FF2B5EF4-FFF2-40B4-BE49-F238E27FC236}">
                <a16:creationId xmlns:a16="http://schemas.microsoft.com/office/drawing/2014/main" id="{42BC4DA9-C928-49BF-8BA8-EAFDF6B16CC7}"/>
              </a:ext>
            </a:extLst>
          </p:cNvPr>
          <p:cNvSpPr/>
          <p:nvPr/>
        </p:nvSpPr>
        <p:spPr>
          <a:xfrm>
            <a:off x="577898" y="3276633"/>
            <a:ext cx="2277139" cy="1631601"/>
          </a:xfrm>
          <a:prstGeom prst="rect">
            <a:avLst/>
          </a:prstGeom>
        </p:spPr>
        <p:txBody>
          <a:bodyPr wrap="square">
            <a:spAutoFit/>
          </a:bodyPr>
          <a:lstStyle/>
          <a:p>
            <a:pPr algn="ctr" defTabSz="608486" fontAlgn="base">
              <a:spcBef>
                <a:spcPct val="50000"/>
              </a:spcBef>
              <a:spcAft>
                <a:spcPct val="0"/>
              </a:spcAft>
            </a:pPr>
            <a:r>
              <a:rPr lang="en-US" sz="1667">
                <a:solidFill>
                  <a:srgbClr val="212121"/>
                </a:solidFill>
                <a:latin typeface="Verdana" panose="020B0604030504040204" pitchFamily="34" charset="0"/>
                <a:ea typeface="Verdana" panose="020B0604030504040204" pitchFamily="34" charset="0"/>
              </a:rPr>
              <a:t>T2T strategy is currently recommended for the management of patients with CD</a:t>
            </a:r>
            <a:r>
              <a:rPr lang="en-US" sz="1667" baseline="30000">
                <a:solidFill>
                  <a:srgbClr val="212121"/>
                </a:solidFill>
                <a:latin typeface="Verdana" panose="020B0604030504040204" pitchFamily="34" charset="0"/>
                <a:ea typeface="Verdana" panose="020B0604030504040204" pitchFamily="34" charset="0"/>
              </a:rPr>
              <a:t> 1</a:t>
            </a:r>
            <a:r>
              <a:rPr lang="en-US" sz="1667">
                <a:solidFill>
                  <a:srgbClr val="212121"/>
                </a:solidFill>
                <a:latin typeface="Verdana" panose="020B0604030504040204" pitchFamily="34" charset="0"/>
                <a:ea typeface="Verdana" panose="020B0604030504040204" pitchFamily="34" charset="0"/>
              </a:rPr>
              <a:t> and UC.</a:t>
            </a:r>
            <a:r>
              <a:rPr lang="en-US" sz="1667" baseline="30000">
                <a:solidFill>
                  <a:srgbClr val="212121"/>
                </a:solidFill>
                <a:latin typeface="Verdana" panose="020B0604030504040204" pitchFamily="34" charset="0"/>
                <a:ea typeface="Verdana" panose="020B0604030504040204" pitchFamily="34" charset="0"/>
              </a:rPr>
              <a:t>1,2</a:t>
            </a:r>
            <a:endParaRPr lang="en-US" sz="1667">
              <a:solidFill>
                <a:srgbClr val="212121"/>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2E029E4C-4B4A-4A50-8753-48DA44364C5A}"/>
              </a:ext>
            </a:extLst>
          </p:cNvPr>
          <p:cNvSpPr/>
          <p:nvPr/>
        </p:nvSpPr>
        <p:spPr>
          <a:xfrm>
            <a:off x="3310488" y="3260673"/>
            <a:ext cx="2427767" cy="1888146"/>
          </a:xfrm>
          <a:prstGeom prst="rect">
            <a:avLst/>
          </a:prstGeom>
        </p:spPr>
        <p:txBody>
          <a:bodyPr wrap="square">
            <a:spAutoFit/>
          </a:bodyPr>
          <a:lstStyle/>
          <a:p>
            <a:pPr algn="ctr" defTabSz="608486" fontAlgn="base">
              <a:spcBef>
                <a:spcPct val="50000"/>
              </a:spcBef>
              <a:spcAft>
                <a:spcPct val="0"/>
              </a:spcAft>
            </a:pPr>
            <a:r>
              <a:rPr lang="en-US" sz="1667">
                <a:solidFill>
                  <a:srgbClr val="212121"/>
                </a:solidFill>
                <a:latin typeface="Verdana" panose="020B0604030504040204" pitchFamily="34" charset="0"/>
                <a:ea typeface="Verdana" panose="020B0604030504040204" pitchFamily="34" charset="0"/>
              </a:rPr>
              <a:t>Transmural and mucosa healing are important targets to follow in order to determine the optimal therapeutic strategy.</a:t>
            </a:r>
            <a:r>
              <a:rPr lang="en-US" sz="1667" baseline="30000">
                <a:solidFill>
                  <a:srgbClr val="212121"/>
                </a:solidFill>
                <a:latin typeface="Verdana" panose="020B0604030504040204" pitchFamily="34" charset="0"/>
                <a:ea typeface="Verdana" panose="020B0604030504040204" pitchFamily="34" charset="0"/>
              </a:rPr>
              <a:t>1.2</a:t>
            </a:r>
          </a:p>
        </p:txBody>
      </p:sp>
      <p:sp>
        <p:nvSpPr>
          <p:cNvPr id="17" name="Rectangle 16">
            <a:extLst>
              <a:ext uri="{FF2B5EF4-FFF2-40B4-BE49-F238E27FC236}">
                <a16:creationId xmlns:a16="http://schemas.microsoft.com/office/drawing/2014/main" id="{9D08C966-5042-4127-97BA-98EF73F2A200}"/>
              </a:ext>
            </a:extLst>
          </p:cNvPr>
          <p:cNvSpPr/>
          <p:nvPr/>
        </p:nvSpPr>
        <p:spPr>
          <a:xfrm>
            <a:off x="6201076" y="3276633"/>
            <a:ext cx="2099930" cy="1375056"/>
          </a:xfrm>
          <a:prstGeom prst="rect">
            <a:avLst/>
          </a:prstGeom>
        </p:spPr>
        <p:txBody>
          <a:bodyPr wrap="square">
            <a:spAutoFit/>
          </a:bodyPr>
          <a:lstStyle/>
          <a:p>
            <a:pPr algn="ctr" defTabSz="608486" fontAlgn="base">
              <a:spcBef>
                <a:spcPct val="50000"/>
              </a:spcBef>
              <a:spcAft>
                <a:spcPct val="0"/>
              </a:spcAft>
            </a:pPr>
            <a:r>
              <a:rPr lang="en-US" sz="1667">
                <a:solidFill>
                  <a:srgbClr val="212121"/>
                </a:solidFill>
                <a:latin typeface="Verdana" panose="020B0604030504040204" pitchFamily="34" charset="0"/>
                <a:ea typeface="Verdana" panose="020B0604030504040204" pitchFamily="34" charset="0"/>
              </a:rPr>
              <a:t>A thorough evaluation of intestinal healing however remains a key issue.</a:t>
            </a:r>
            <a:r>
              <a:rPr lang="en-US" sz="1667" baseline="30000">
                <a:solidFill>
                  <a:srgbClr val="212121"/>
                </a:solidFill>
                <a:latin typeface="Verdana" panose="020B0604030504040204" pitchFamily="34" charset="0"/>
                <a:ea typeface="Verdana" panose="020B0604030504040204" pitchFamily="34" charset="0"/>
              </a:rPr>
              <a:t>1</a:t>
            </a:r>
            <a:endParaRPr lang="en-US" sz="1667">
              <a:solidFill>
                <a:srgbClr val="212121"/>
              </a:solidFill>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52D43FF1-FC3C-4AB4-91B7-D53986AE56A5}"/>
              </a:ext>
            </a:extLst>
          </p:cNvPr>
          <p:cNvSpPr/>
          <p:nvPr/>
        </p:nvSpPr>
        <p:spPr>
          <a:xfrm>
            <a:off x="8858932" y="3260696"/>
            <a:ext cx="2559674" cy="2144690"/>
          </a:xfrm>
          <a:prstGeom prst="rect">
            <a:avLst/>
          </a:prstGeom>
        </p:spPr>
        <p:txBody>
          <a:bodyPr wrap="square">
            <a:spAutoFit/>
          </a:bodyPr>
          <a:lstStyle/>
          <a:p>
            <a:pPr algn="ctr" defTabSz="608486" fontAlgn="base">
              <a:spcBef>
                <a:spcPct val="50000"/>
              </a:spcBef>
              <a:spcAft>
                <a:spcPct val="0"/>
              </a:spcAft>
            </a:pPr>
            <a:r>
              <a:rPr lang="en-US" sz="1667">
                <a:solidFill>
                  <a:srgbClr val="212121"/>
                </a:solidFill>
                <a:latin typeface="Verdana" panose="020B0604030504040204" pitchFamily="34" charset="0"/>
                <a:ea typeface="Verdana" panose="020B0604030504040204" pitchFamily="34" charset="0"/>
              </a:rPr>
              <a:t>IUS has emerged as a useful and objective modality for the diagnosis and monitoring response to treatment for patients with CD and UC.</a:t>
            </a:r>
            <a:r>
              <a:rPr lang="en-US" sz="1667" baseline="30000">
                <a:solidFill>
                  <a:srgbClr val="212121"/>
                </a:solidFill>
                <a:latin typeface="Verdana" panose="020B0604030504040204" pitchFamily="34" charset="0"/>
                <a:ea typeface="Verdana" panose="020B0604030504040204" pitchFamily="34" charset="0"/>
              </a:rPr>
              <a:t>1</a:t>
            </a:r>
            <a:r>
              <a:rPr lang="en-US" sz="1667">
                <a:solidFill>
                  <a:srgbClr val="212121"/>
                </a:solidFill>
                <a:latin typeface="Verdana" panose="020B0604030504040204" pitchFamily="34" charset="0"/>
                <a:ea typeface="Verdana" panose="020B0604030504040204" pitchFamily="34" charset="0"/>
              </a:rPr>
              <a:t> </a:t>
            </a:r>
          </a:p>
        </p:txBody>
      </p:sp>
      <p:pic>
        <p:nvPicPr>
          <p:cNvPr id="27" name="Picture 2">
            <a:extLst>
              <a:ext uri="{FF2B5EF4-FFF2-40B4-BE49-F238E27FC236}">
                <a16:creationId xmlns:a16="http://schemas.microsoft.com/office/drawing/2014/main" id="{8372A035-F120-4F2D-AA07-E2BD0FBB1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935" y="1814604"/>
            <a:ext cx="732384" cy="73238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Rounded Corners 34">
            <a:extLst>
              <a:ext uri="{FF2B5EF4-FFF2-40B4-BE49-F238E27FC236}">
                <a16:creationId xmlns:a16="http://schemas.microsoft.com/office/drawing/2014/main" id="{94614A55-8725-4876-A14D-A5EBCC2683AC}"/>
              </a:ext>
            </a:extLst>
          </p:cNvPr>
          <p:cNvSpPr/>
          <p:nvPr/>
        </p:nvSpPr>
        <p:spPr bwMode="auto">
          <a:xfrm>
            <a:off x="3963140" y="1580796"/>
            <a:ext cx="1200000" cy="1200000"/>
          </a:xfrm>
          <a:prstGeom prst="roundRect">
            <a:avLst/>
          </a:prstGeom>
          <a:solidFill>
            <a:schemeClr val="bg1"/>
          </a:solidFill>
          <a:ln w="762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pic>
        <p:nvPicPr>
          <p:cNvPr id="28" name="Picture 4">
            <a:extLst>
              <a:ext uri="{FF2B5EF4-FFF2-40B4-BE49-F238E27FC236}">
                <a16:creationId xmlns:a16="http://schemas.microsoft.com/office/drawing/2014/main" id="{23848861-3097-4529-A0AC-D6466BA8B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853" y="1883508"/>
            <a:ext cx="594575" cy="59457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3C917526-4046-4CC5-A1D9-3432760ACF43}"/>
              </a:ext>
            </a:extLst>
          </p:cNvPr>
          <p:cNvSpPr/>
          <p:nvPr/>
        </p:nvSpPr>
        <p:spPr bwMode="auto">
          <a:xfrm>
            <a:off x="6697178" y="1613862"/>
            <a:ext cx="1200000" cy="1200000"/>
          </a:xfrm>
          <a:prstGeom prst="roundRect">
            <a:avLst/>
          </a:prstGeom>
          <a:solidFill>
            <a:schemeClr val="bg1"/>
          </a:solidFill>
          <a:ln w="762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pic>
        <p:nvPicPr>
          <p:cNvPr id="29" name="Picture 12" descr="Colon ">
            <a:extLst>
              <a:ext uri="{FF2B5EF4-FFF2-40B4-BE49-F238E27FC236}">
                <a16:creationId xmlns:a16="http://schemas.microsoft.com/office/drawing/2014/main" id="{583EFA63-77C8-4341-B172-63E319663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6956" y="1883509"/>
            <a:ext cx="660444" cy="660444"/>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Rounded Corners 36">
            <a:extLst>
              <a:ext uri="{FF2B5EF4-FFF2-40B4-BE49-F238E27FC236}">
                <a16:creationId xmlns:a16="http://schemas.microsoft.com/office/drawing/2014/main" id="{74C5DE4B-9538-4C81-9E35-1FCAE8CD587A}"/>
              </a:ext>
            </a:extLst>
          </p:cNvPr>
          <p:cNvSpPr/>
          <p:nvPr/>
        </p:nvSpPr>
        <p:spPr bwMode="auto">
          <a:xfrm>
            <a:off x="9532198" y="1580796"/>
            <a:ext cx="1200000" cy="1200000"/>
          </a:xfrm>
          <a:prstGeom prst="roundRect">
            <a:avLst/>
          </a:prstGeom>
          <a:solidFill>
            <a:schemeClr val="bg1"/>
          </a:solidFill>
          <a:ln w="762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grpSp>
        <p:nvGrpSpPr>
          <p:cNvPr id="30" name="Group 29">
            <a:extLst>
              <a:ext uri="{FF2B5EF4-FFF2-40B4-BE49-F238E27FC236}">
                <a16:creationId xmlns:a16="http://schemas.microsoft.com/office/drawing/2014/main" id="{87645EC1-CB47-4895-80B7-063E89B4635C}"/>
              </a:ext>
            </a:extLst>
          </p:cNvPr>
          <p:cNvGrpSpPr/>
          <p:nvPr/>
        </p:nvGrpSpPr>
        <p:grpSpPr>
          <a:xfrm>
            <a:off x="9777889" y="1734764"/>
            <a:ext cx="721763" cy="941098"/>
            <a:chOff x="178168" y="3260759"/>
            <a:chExt cx="393274" cy="553106"/>
          </a:xfrm>
        </p:grpSpPr>
        <p:pic>
          <p:nvPicPr>
            <p:cNvPr id="31" name="Picture 6">
              <a:extLst>
                <a:ext uri="{FF2B5EF4-FFF2-40B4-BE49-F238E27FC236}">
                  <a16:creationId xmlns:a16="http://schemas.microsoft.com/office/drawing/2014/main" id="{78C02C83-7030-4152-9CD5-CC44E83EF5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68" y="3420591"/>
              <a:ext cx="393274" cy="3932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Ultrasound ">
              <a:extLst>
                <a:ext uri="{FF2B5EF4-FFF2-40B4-BE49-F238E27FC236}">
                  <a16:creationId xmlns:a16="http://schemas.microsoft.com/office/drawing/2014/main" id="{8C25925A-21E1-4393-BEC8-B1AB410D55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196" y="3260759"/>
              <a:ext cx="186797" cy="1982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B5B137EC-8AA9-4146-982A-21719BAA5DE3}"/>
              </a:ext>
            </a:extLst>
          </p:cNvPr>
          <p:cNvGrpSpPr/>
          <p:nvPr/>
        </p:nvGrpSpPr>
        <p:grpSpPr>
          <a:xfrm>
            <a:off x="1925963" y="2544249"/>
            <a:ext cx="572325" cy="572325"/>
            <a:chOff x="2311156" y="3053099"/>
            <a:chExt cx="686790" cy="686790"/>
          </a:xfrm>
        </p:grpSpPr>
        <p:sp>
          <p:nvSpPr>
            <p:cNvPr id="38" name="Google Shape;1131;p69">
              <a:extLst>
                <a:ext uri="{FF2B5EF4-FFF2-40B4-BE49-F238E27FC236}">
                  <a16:creationId xmlns:a16="http://schemas.microsoft.com/office/drawing/2014/main" id="{492E2E72-8C35-4208-9393-91E04913D47F}"/>
                </a:ext>
              </a:extLst>
            </p:cNvPr>
            <p:cNvSpPr/>
            <p:nvPr/>
          </p:nvSpPr>
          <p:spPr>
            <a:xfrm>
              <a:off x="2311156" y="3053099"/>
              <a:ext cx="686790" cy="686790"/>
            </a:xfrm>
            <a:prstGeom prst="wedgeRectCallout">
              <a:avLst>
                <a:gd name="adj1" fmla="val -20833"/>
                <a:gd name="adj2" fmla="val 62500"/>
              </a:avLst>
            </a:prstGeom>
            <a:solidFill>
              <a:schemeClr val="accent1"/>
            </a:solidFill>
            <a:ln>
              <a:noFill/>
            </a:ln>
          </p:spPr>
          <p:txBody>
            <a:bodyPr spcFirstLastPara="1" wrap="square" lIns="76188" tIns="38083" rIns="76188" bIns="38083" anchor="ctr" anchorCtr="0">
              <a:noAutofit/>
            </a:bodyPr>
            <a:lstStyle/>
            <a:p>
              <a:pPr algn="ctr" defTabSz="608486" fontAlgn="base"/>
              <a:endParaRPr sz="2333">
                <a:solidFill>
                  <a:srgbClr val="1A5D8A"/>
                </a:solidFill>
                <a:latin typeface="Arial"/>
                <a:ea typeface="Arial"/>
                <a:cs typeface="Arial"/>
                <a:sym typeface="Arial"/>
              </a:endParaRPr>
            </a:p>
          </p:txBody>
        </p:sp>
        <p:sp>
          <p:nvSpPr>
            <p:cNvPr id="43" name="Google Shape;11764;p291">
              <a:extLst>
                <a:ext uri="{FF2B5EF4-FFF2-40B4-BE49-F238E27FC236}">
                  <a16:creationId xmlns:a16="http://schemas.microsoft.com/office/drawing/2014/main" id="{782CCE6B-8E63-4DF4-9BD9-F62EF268567D}"/>
                </a:ext>
              </a:extLst>
            </p:cNvPr>
            <p:cNvSpPr/>
            <p:nvPr/>
          </p:nvSpPr>
          <p:spPr>
            <a:xfrm>
              <a:off x="2468690" y="3221150"/>
              <a:ext cx="360000" cy="36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nvGrpSpPr>
          <p:cNvPr id="45" name="Group 44">
            <a:extLst>
              <a:ext uri="{FF2B5EF4-FFF2-40B4-BE49-F238E27FC236}">
                <a16:creationId xmlns:a16="http://schemas.microsoft.com/office/drawing/2014/main" id="{167BEED8-C316-4C3D-9BE6-FEBC84A9EB7B}"/>
              </a:ext>
            </a:extLst>
          </p:cNvPr>
          <p:cNvGrpSpPr/>
          <p:nvPr/>
        </p:nvGrpSpPr>
        <p:grpSpPr>
          <a:xfrm>
            <a:off x="4836505" y="2504360"/>
            <a:ext cx="572325" cy="572325"/>
            <a:chOff x="2311156" y="3053099"/>
            <a:chExt cx="686790" cy="686790"/>
          </a:xfrm>
        </p:grpSpPr>
        <p:sp>
          <p:nvSpPr>
            <p:cNvPr id="46" name="Google Shape;1131;p69">
              <a:extLst>
                <a:ext uri="{FF2B5EF4-FFF2-40B4-BE49-F238E27FC236}">
                  <a16:creationId xmlns:a16="http://schemas.microsoft.com/office/drawing/2014/main" id="{686FB387-38B5-4B57-B598-E78614C84EDC}"/>
                </a:ext>
              </a:extLst>
            </p:cNvPr>
            <p:cNvSpPr/>
            <p:nvPr/>
          </p:nvSpPr>
          <p:spPr>
            <a:xfrm>
              <a:off x="2311156" y="3053099"/>
              <a:ext cx="686790" cy="686790"/>
            </a:xfrm>
            <a:prstGeom prst="wedgeRectCallout">
              <a:avLst>
                <a:gd name="adj1" fmla="val -20833"/>
                <a:gd name="adj2" fmla="val 62500"/>
              </a:avLst>
            </a:prstGeom>
            <a:solidFill>
              <a:schemeClr val="accent1"/>
            </a:solidFill>
            <a:ln>
              <a:noFill/>
            </a:ln>
          </p:spPr>
          <p:txBody>
            <a:bodyPr spcFirstLastPara="1" wrap="square" lIns="76188" tIns="38083" rIns="76188" bIns="38083" anchor="ctr" anchorCtr="0">
              <a:noAutofit/>
            </a:bodyPr>
            <a:lstStyle/>
            <a:p>
              <a:pPr algn="ctr" defTabSz="608486" fontAlgn="base"/>
              <a:endParaRPr sz="2333">
                <a:solidFill>
                  <a:srgbClr val="1A5D8A"/>
                </a:solidFill>
                <a:latin typeface="Arial"/>
                <a:ea typeface="Arial"/>
                <a:cs typeface="Arial"/>
                <a:sym typeface="Arial"/>
              </a:endParaRPr>
            </a:p>
          </p:txBody>
        </p:sp>
        <p:sp>
          <p:nvSpPr>
            <p:cNvPr id="47" name="Google Shape;11764;p291">
              <a:extLst>
                <a:ext uri="{FF2B5EF4-FFF2-40B4-BE49-F238E27FC236}">
                  <a16:creationId xmlns:a16="http://schemas.microsoft.com/office/drawing/2014/main" id="{441FF351-5EDA-49B6-A430-F4C59A8EC45A}"/>
                </a:ext>
              </a:extLst>
            </p:cNvPr>
            <p:cNvSpPr/>
            <p:nvPr/>
          </p:nvSpPr>
          <p:spPr>
            <a:xfrm>
              <a:off x="2468690" y="3221150"/>
              <a:ext cx="360000" cy="36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nvGrpSpPr>
          <p:cNvPr id="48" name="Group 47">
            <a:extLst>
              <a:ext uri="{FF2B5EF4-FFF2-40B4-BE49-F238E27FC236}">
                <a16:creationId xmlns:a16="http://schemas.microsoft.com/office/drawing/2014/main" id="{51F2EAF6-0057-43BA-B222-167DA555A4C5}"/>
              </a:ext>
            </a:extLst>
          </p:cNvPr>
          <p:cNvGrpSpPr/>
          <p:nvPr/>
        </p:nvGrpSpPr>
        <p:grpSpPr>
          <a:xfrm>
            <a:off x="7584778" y="2527437"/>
            <a:ext cx="572325" cy="572325"/>
            <a:chOff x="2311156" y="3053099"/>
            <a:chExt cx="686790" cy="686790"/>
          </a:xfrm>
        </p:grpSpPr>
        <p:sp>
          <p:nvSpPr>
            <p:cNvPr id="49" name="Google Shape;1131;p69">
              <a:extLst>
                <a:ext uri="{FF2B5EF4-FFF2-40B4-BE49-F238E27FC236}">
                  <a16:creationId xmlns:a16="http://schemas.microsoft.com/office/drawing/2014/main" id="{A9D046CF-62AF-4F99-B38E-0F60E6274F71}"/>
                </a:ext>
              </a:extLst>
            </p:cNvPr>
            <p:cNvSpPr/>
            <p:nvPr/>
          </p:nvSpPr>
          <p:spPr>
            <a:xfrm>
              <a:off x="2311156" y="3053099"/>
              <a:ext cx="686790" cy="686790"/>
            </a:xfrm>
            <a:prstGeom prst="wedgeRectCallout">
              <a:avLst>
                <a:gd name="adj1" fmla="val -20833"/>
                <a:gd name="adj2" fmla="val 62500"/>
              </a:avLst>
            </a:prstGeom>
            <a:solidFill>
              <a:schemeClr val="accent1"/>
            </a:solidFill>
            <a:ln>
              <a:noFill/>
            </a:ln>
          </p:spPr>
          <p:txBody>
            <a:bodyPr spcFirstLastPara="1" wrap="square" lIns="76188" tIns="38083" rIns="76188" bIns="38083" anchor="ctr" anchorCtr="0">
              <a:noAutofit/>
            </a:bodyPr>
            <a:lstStyle/>
            <a:p>
              <a:pPr algn="ctr" defTabSz="608486" fontAlgn="base"/>
              <a:endParaRPr sz="2333">
                <a:solidFill>
                  <a:srgbClr val="1A5D8A"/>
                </a:solidFill>
                <a:latin typeface="Arial"/>
                <a:ea typeface="Arial"/>
                <a:cs typeface="Arial"/>
                <a:sym typeface="Arial"/>
              </a:endParaRPr>
            </a:p>
          </p:txBody>
        </p:sp>
        <p:sp>
          <p:nvSpPr>
            <p:cNvPr id="50" name="Google Shape;11764;p291">
              <a:extLst>
                <a:ext uri="{FF2B5EF4-FFF2-40B4-BE49-F238E27FC236}">
                  <a16:creationId xmlns:a16="http://schemas.microsoft.com/office/drawing/2014/main" id="{4901F2B3-74C4-49D6-BA12-D99F6309B257}"/>
                </a:ext>
              </a:extLst>
            </p:cNvPr>
            <p:cNvSpPr/>
            <p:nvPr/>
          </p:nvSpPr>
          <p:spPr>
            <a:xfrm>
              <a:off x="2468690" y="3221150"/>
              <a:ext cx="360000" cy="36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nvGrpSpPr>
          <p:cNvPr id="51" name="Group 50">
            <a:extLst>
              <a:ext uri="{FF2B5EF4-FFF2-40B4-BE49-F238E27FC236}">
                <a16:creationId xmlns:a16="http://schemas.microsoft.com/office/drawing/2014/main" id="{9E580354-E0F0-4CE2-B800-CC7CAE8AF6C6}"/>
              </a:ext>
            </a:extLst>
          </p:cNvPr>
          <p:cNvGrpSpPr/>
          <p:nvPr/>
        </p:nvGrpSpPr>
        <p:grpSpPr>
          <a:xfrm>
            <a:off x="10558048" y="2539076"/>
            <a:ext cx="572325" cy="572325"/>
            <a:chOff x="2311156" y="3053099"/>
            <a:chExt cx="686790" cy="686790"/>
          </a:xfrm>
        </p:grpSpPr>
        <p:sp>
          <p:nvSpPr>
            <p:cNvPr id="52" name="Google Shape;1131;p69">
              <a:extLst>
                <a:ext uri="{FF2B5EF4-FFF2-40B4-BE49-F238E27FC236}">
                  <a16:creationId xmlns:a16="http://schemas.microsoft.com/office/drawing/2014/main" id="{44878AE9-CD6E-433A-9440-EED88BF22390}"/>
                </a:ext>
              </a:extLst>
            </p:cNvPr>
            <p:cNvSpPr/>
            <p:nvPr/>
          </p:nvSpPr>
          <p:spPr>
            <a:xfrm>
              <a:off x="2311156" y="3053099"/>
              <a:ext cx="686790" cy="686790"/>
            </a:xfrm>
            <a:prstGeom prst="wedgeRectCallout">
              <a:avLst>
                <a:gd name="adj1" fmla="val -20833"/>
                <a:gd name="adj2" fmla="val 62500"/>
              </a:avLst>
            </a:prstGeom>
            <a:solidFill>
              <a:schemeClr val="accent1"/>
            </a:solidFill>
            <a:ln>
              <a:noFill/>
            </a:ln>
          </p:spPr>
          <p:txBody>
            <a:bodyPr spcFirstLastPara="1" wrap="square" lIns="76188" tIns="38083" rIns="76188" bIns="38083" anchor="ctr" anchorCtr="0">
              <a:noAutofit/>
            </a:bodyPr>
            <a:lstStyle/>
            <a:p>
              <a:pPr algn="ctr" defTabSz="608486" fontAlgn="base"/>
              <a:endParaRPr sz="2333">
                <a:solidFill>
                  <a:srgbClr val="1A5D8A"/>
                </a:solidFill>
                <a:latin typeface="Arial"/>
                <a:ea typeface="Arial"/>
                <a:cs typeface="Arial"/>
                <a:sym typeface="Arial"/>
              </a:endParaRPr>
            </a:p>
          </p:txBody>
        </p:sp>
        <p:sp>
          <p:nvSpPr>
            <p:cNvPr id="53" name="Google Shape;11764;p291">
              <a:extLst>
                <a:ext uri="{FF2B5EF4-FFF2-40B4-BE49-F238E27FC236}">
                  <a16:creationId xmlns:a16="http://schemas.microsoft.com/office/drawing/2014/main" id="{5FACE89E-293E-47DE-B2E4-049015AA90D1}"/>
                </a:ext>
              </a:extLst>
            </p:cNvPr>
            <p:cNvSpPr/>
            <p:nvPr/>
          </p:nvSpPr>
          <p:spPr>
            <a:xfrm>
              <a:off x="2468690" y="3221150"/>
              <a:ext cx="360000" cy="36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1223655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458C-2BEC-4646-B153-1539602625FF}"/>
              </a:ext>
            </a:extLst>
          </p:cNvPr>
          <p:cNvSpPr>
            <a:spLocks noGrp="1"/>
          </p:cNvSpPr>
          <p:nvPr>
            <p:ph type="title"/>
          </p:nvPr>
        </p:nvSpPr>
        <p:spPr>
          <a:xfrm>
            <a:off x="605367" y="378458"/>
            <a:ext cx="10651452" cy="923330"/>
          </a:xfrm>
        </p:spPr>
        <p:txBody>
          <a:bodyPr/>
          <a:lstStyle/>
          <a:p>
            <a:r>
              <a:rPr kumimoji="1" lang="en-IN" altLang="ja-JP">
                <a:solidFill>
                  <a:schemeClr val="tx1"/>
                </a:solidFill>
              </a:rPr>
              <a:t>Summary of key IBD trials adopting an IUS-related treatment end-point</a:t>
            </a:r>
            <a:endParaRPr kumimoji="1" lang="ja-JP" altLang="en-US">
              <a:solidFill>
                <a:schemeClr val="tx1"/>
              </a:solidFill>
            </a:endParaRPr>
          </a:p>
        </p:txBody>
      </p:sp>
      <p:sp>
        <p:nvSpPr>
          <p:cNvPr id="4" name="Slide Number Placeholder 3">
            <a:extLst>
              <a:ext uri="{FF2B5EF4-FFF2-40B4-BE49-F238E27FC236}">
                <a16:creationId xmlns:a16="http://schemas.microsoft.com/office/drawing/2014/main" id="{A343946A-7098-4692-B2AB-DD4B6A14D292}"/>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6</a:t>
            </a:fld>
            <a:endParaRPr lang="en-US">
              <a:solidFill>
                <a:srgbClr val="646464"/>
              </a:solidFill>
            </a:endParaRPr>
          </a:p>
        </p:txBody>
      </p:sp>
      <p:sp>
        <p:nvSpPr>
          <p:cNvPr id="5" name="Text Placeholder 4">
            <a:extLst>
              <a:ext uri="{FF2B5EF4-FFF2-40B4-BE49-F238E27FC236}">
                <a16:creationId xmlns:a16="http://schemas.microsoft.com/office/drawing/2014/main" id="{4E1FEAC3-AB68-4E1C-B8D4-5A5633A0EA41}"/>
              </a:ext>
            </a:extLst>
          </p:cNvPr>
          <p:cNvSpPr>
            <a:spLocks noGrp="1"/>
          </p:cNvSpPr>
          <p:nvPr>
            <p:ph type="body" sz="quarter" idx="17"/>
          </p:nvPr>
        </p:nvSpPr>
        <p:spPr>
          <a:xfrm>
            <a:off x="605367" y="6357906"/>
            <a:ext cx="8382000" cy="275167"/>
          </a:xfrm>
        </p:spPr>
        <p:txBody>
          <a:bodyPr/>
          <a:lstStyle/>
          <a:p>
            <a:r>
              <a:rPr lang="en-US"/>
              <a:t>IBD: inflammatory bowel disease; MRI: magnetic resonance imaging; IUS: intestinal ultrasound; CD: Crohn’s disease; SBCD: small bowel Crohn’s disease.; UC, ulcerative colitis; TR, transmural response; TH, transmural healing; BWT, bowel wall thickness</a:t>
            </a:r>
          </a:p>
          <a:p>
            <a:r>
              <a:rPr kumimoji="1" lang="en-IN" altLang="ja-JP"/>
              <a:t>1.</a:t>
            </a:r>
            <a:r>
              <a:rPr lang="en-US"/>
              <a:t> Taylor, S. A. (2019). </a:t>
            </a:r>
            <a:r>
              <a:rPr lang="en-US" i="1"/>
              <a:t>Health technology assessment </a:t>
            </a:r>
            <a:r>
              <a:rPr lang="en-US"/>
              <a:t>(Winchester, England). 23(42), 1–162. 2. </a:t>
            </a:r>
            <a:r>
              <a:rPr lang="pt-BR"/>
              <a:t>Kucharzik, T. (2017). </a:t>
            </a:r>
            <a:r>
              <a:rPr lang="pt-BR" i="1"/>
              <a:t>Clinical gastroenterology</a:t>
            </a:r>
            <a:r>
              <a:rPr lang="pt-BR"/>
              <a:t>. 15(4), 535–542.e2. 3. </a:t>
            </a:r>
            <a:r>
              <a:rPr lang="de-DE"/>
              <a:t>Maaser, C. (2020). </a:t>
            </a:r>
            <a:r>
              <a:rPr lang="de-DE" i="1"/>
              <a:t>Gut</a:t>
            </a:r>
            <a:r>
              <a:rPr lang="de-DE"/>
              <a:t>. 69(9), 1629–1636. 4. </a:t>
            </a:r>
            <a:r>
              <a:rPr lang="en-US" err="1"/>
              <a:t>Helwig</a:t>
            </a:r>
            <a:r>
              <a:rPr lang="en-US"/>
              <a:t>, U. (2022). </a:t>
            </a:r>
            <a:r>
              <a:rPr lang="en-US" i="1"/>
              <a:t>J </a:t>
            </a:r>
            <a:r>
              <a:rPr lang="en-US" i="1" err="1"/>
              <a:t>Crohns</a:t>
            </a:r>
            <a:r>
              <a:rPr lang="en-US" i="1"/>
              <a:t> Colitis</a:t>
            </a:r>
            <a:r>
              <a:rPr lang="en-US"/>
              <a:t>. 16(1):57-67. 5. </a:t>
            </a:r>
            <a:r>
              <a:rPr lang="en-US" err="1"/>
              <a:t>Danese</a:t>
            </a:r>
            <a:r>
              <a:rPr lang="en-US"/>
              <a:t>, S. (2022). </a:t>
            </a:r>
            <a:r>
              <a:rPr lang="en-US" i="1"/>
              <a:t>Lancet Gastroenterol Hepatol</a:t>
            </a:r>
            <a:r>
              <a:rPr lang="en-US"/>
              <a:t>. 7(4):294-306 </a:t>
            </a:r>
          </a:p>
          <a:p>
            <a:endParaRPr kumimoji="1" lang="ja-JP" altLang="en-US"/>
          </a:p>
        </p:txBody>
      </p:sp>
      <p:graphicFrame>
        <p:nvGraphicFramePr>
          <p:cNvPr id="9" name="Table 9">
            <a:extLst>
              <a:ext uri="{FF2B5EF4-FFF2-40B4-BE49-F238E27FC236}">
                <a16:creationId xmlns:a16="http://schemas.microsoft.com/office/drawing/2014/main" id="{A7CB5C97-AEC8-EFEE-FBD3-DB3AA1D8D337}"/>
              </a:ext>
            </a:extLst>
          </p:cNvPr>
          <p:cNvGraphicFramePr>
            <a:graphicFrameLocks noGrp="1"/>
          </p:cNvGraphicFramePr>
          <p:nvPr/>
        </p:nvGraphicFramePr>
        <p:xfrm>
          <a:off x="782820" y="1460726"/>
          <a:ext cx="10145760" cy="4417284"/>
        </p:xfrm>
        <a:graphic>
          <a:graphicData uri="http://schemas.openxmlformats.org/drawingml/2006/table">
            <a:tbl>
              <a:tblPr firstRow="1" bandRow="1">
                <a:tableStyleId>{5C22544A-7EE6-4342-B048-85BDC9FD1C3A}</a:tableStyleId>
              </a:tblPr>
              <a:tblGrid>
                <a:gridCol w="2165246">
                  <a:extLst>
                    <a:ext uri="{9D8B030D-6E8A-4147-A177-3AD203B41FA5}">
                      <a16:colId xmlns:a16="http://schemas.microsoft.com/office/drawing/2014/main" val="1472656916"/>
                    </a:ext>
                  </a:extLst>
                </a:gridCol>
                <a:gridCol w="2448393">
                  <a:extLst>
                    <a:ext uri="{9D8B030D-6E8A-4147-A177-3AD203B41FA5}">
                      <a16:colId xmlns:a16="http://schemas.microsoft.com/office/drawing/2014/main" val="912376447"/>
                    </a:ext>
                  </a:extLst>
                </a:gridCol>
                <a:gridCol w="5532121">
                  <a:extLst>
                    <a:ext uri="{9D8B030D-6E8A-4147-A177-3AD203B41FA5}">
                      <a16:colId xmlns:a16="http://schemas.microsoft.com/office/drawing/2014/main" val="2979641281"/>
                    </a:ext>
                  </a:extLst>
                </a:gridCol>
              </a:tblGrid>
              <a:tr h="344301">
                <a:tc>
                  <a:txBody>
                    <a:bodyPr/>
                    <a:lstStyle/>
                    <a:p>
                      <a:pPr algn="ctr"/>
                      <a:r>
                        <a:rPr lang="en-IN" sz="1500">
                          <a:solidFill>
                            <a:schemeClr val="bg1"/>
                          </a:solidFill>
                          <a:latin typeface="Verdana" panose="020B0604030504040204" pitchFamily="34" charset="0"/>
                          <a:ea typeface="Verdana" panose="020B0604030504040204" pitchFamily="34" charset="0"/>
                        </a:rPr>
                        <a:t>Trial</a:t>
                      </a:r>
                    </a:p>
                  </a:txBody>
                  <a:tcPr marL="76200" marR="76200" marT="38100" marB="38100"/>
                </a:tc>
                <a:tc>
                  <a:txBody>
                    <a:bodyPr/>
                    <a:lstStyle/>
                    <a:p>
                      <a:pPr algn="ctr"/>
                      <a:r>
                        <a:rPr lang="en-IN" sz="1500">
                          <a:solidFill>
                            <a:schemeClr val="bg1"/>
                          </a:solidFill>
                          <a:latin typeface="Verdana" panose="020B0604030504040204" pitchFamily="34" charset="0"/>
                          <a:ea typeface="Verdana" panose="020B0604030504040204" pitchFamily="34" charset="0"/>
                        </a:rPr>
                        <a:t>Role of IUS</a:t>
                      </a:r>
                    </a:p>
                  </a:txBody>
                  <a:tcPr marL="76200" marR="76200" marT="38100" marB="38100"/>
                </a:tc>
                <a:tc>
                  <a:txBody>
                    <a:bodyPr/>
                    <a:lstStyle/>
                    <a:p>
                      <a:pPr algn="ctr"/>
                      <a:r>
                        <a:rPr lang="en-IN" sz="1500">
                          <a:solidFill>
                            <a:schemeClr val="bg1"/>
                          </a:solidFill>
                          <a:latin typeface="Verdana" panose="020B0604030504040204" pitchFamily="34" charset="0"/>
                          <a:ea typeface="Verdana" panose="020B0604030504040204" pitchFamily="34" charset="0"/>
                        </a:rPr>
                        <a:t>Conclusion</a:t>
                      </a:r>
                    </a:p>
                  </a:txBody>
                  <a:tcPr marL="76200" marR="76200" marT="38100" marB="38100"/>
                </a:tc>
                <a:extLst>
                  <a:ext uri="{0D108BD9-81ED-4DB2-BD59-A6C34878D82A}">
                    <a16:rowId xmlns:a16="http://schemas.microsoft.com/office/drawing/2014/main" val="1726910701"/>
                  </a:ext>
                </a:extLst>
              </a:tr>
              <a:tr h="838200">
                <a:tc>
                  <a:txBody>
                    <a:bodyPr/>
                    <a:lstStyle/>
                    <a:p>
                      <a:r>
                        <a:rPr lang="en-IN" sz="1200" b="1">
                          <a:solidFill>
                            <a:schemeClr val="tx1"/>
                          </a:solidFill>
                          <a:latin typeface="Verdana" panose="020B0604030504040204" pitchFamily="34" charset="0"/>
                          <a:ea typeface="Verdana" panose="020B0604030504040204" pitchFamily="34" charset="0"/>
                        </a:rPr>
                        <a:t>METRIC study</a:t>
                      </a:r>
                      <a:r>
                        <a:rPr lang="en-IN" sz="1200" b="1" baseline="30000">
                          <a:solidFill>
                            <a:schemeClr val="tx1"/>
                          </a:solidFill>
                          <a:latin typeface="Verdana" panose="020B0604030504040204" pitchFamily="34" charset="0"/>
                          <a:ea typeface="Verdana" panose="020B0604030504040204" pitchFamily="34" charset="0"/>
                        </a:rPr>
                        <a:t>1</a:t>
                      </a:r>
                    </a:p>
                  </a:txBody>
                  <a:tcPr marL="76200" marR="76200" marT="38100" marB="38100"/>
                </a:tc>
                <a:tc>
                  <a:txBody>
                    <a:bodyPr/>
                    <a:lstStyle/>
                    <a:p>
                      <a:r>
                        <a:rPr lang="en-IN" sz="1200">
                          <a:solidFill>
                            <a:schemeClr val="tx1"/>
                          </a:solidFill>
                          <a:latin typeface="Verdana" panose="020B0604030504040204" pitchFamily="34" charset="0"/>
                          <a:ea typeface="Verdana" panose="020B0604030504040204" pitchFamily="34" charset="0"/>
                        </a:rPr>
                        <a:t>Diagnostic accuracy of MRI vs IUS in SBCD and colonic CD</a:t>
                      </a:r>
                    </a:p>
                  </a:txBody>
                  <a:tcPr marL="76200" marR="76200" marT="38100" marB="38100"/>
                </a:tc>
                <a:tc>
                  <a:txBody>
                    <a:bodyPr/>
                    <a:lstStyle/>
                    <a:p>
                      <a:pPr lvl="0" defTabSz="685800" fontAlgn="auto">
                        <a:lnSpc>
                          <a:spcPct val="100000"/>
                        </a:lnSpc>
                        <a:spcBef>
                          <a:spcPts val="0"/>
                        </a:spcBef>
                        <a:spcAft>
                          <a:spcPts val="0"/>
                        </a:spcAft>
                      </a:pPr>
                      <a:r>
                        <a:rPr lang="en-US" sz="1000">
                          <a:solidFill>
                            <a:schemeClr val="tx1"/>
                          </a:solidFill>
                          <a:latin typeface="Verdana" panose="020B0604030504040204" pitchFamily="34" charset="0"/>
                          <a:ea typeface="Verdana" panose="020B0604030504040204" pitchFamily="34" charset="0"/>
                          <a:cs typeface="+mn-cs"/>
                        </a:rPr>
                        <a:t>Both tests have a variable interobserver agreement and are similar in diagnostic impact and cost-effectiveness.  </a:t>
                      </a:r>
                    </a:p>
                    <a:p>
                      <a:pPr lvl="0" defTabSz="685800" fontAlgn="auto">
                        <a:lnSpc>
                          <a:spcPct val="100000"/>
                        </a:lnSpc>
                        <a:spcBef>
                          <a:spcPts val="0"/>
                        </a:spcBef>
                        <a:spcAft>
                          <a:spcPts val="0"/>
                        </a:spcAft>
                      </a:pPr>
                      <a:r>
                        <a:rPr lang="en-US" sz="1000">
                          <a:solidFill>
                            <a:schemeClr val="tx1"/>
                          </a:solidFill>
                          <a:latin typeface="Verdana" panose="020B0604030504040204" pitchFamily="34" charset="0"/>
                          <a:ea typeface="Verdana" panose="020B0604030504040204" pitchFamily="34" charset="0"/>
                          <a:cs typeface="+mn-cs"/>
                        </a:rPr>
                        <a:t>MRI has higher accuracy for detecting the presence, extent and activity of small bowel CD than IUS.</a:t>
                      </a:r>
                    </a:p>
                    <a:p>
                      <a:endParaRPr lang="en-IN" sz="1000">
                        <a:solidFill>
                          <a:schemeClr val="tx1"/>
                        </a:solidFill>
                        <a:latin typeface="Verdana" panose="020B0604030504040204" pitchFamily="34" charset="0"/>
                        <a:ea typeface="Verdana" panose="020B0604030504040204" pitchFamily="34" charset="0"/>
                      </a:endParaRPr>
                    </a:p>
                  </a:txBody>
                  <a:tcPr marL="76200" marR="76200" marT="38100" marB="38100"/>
                </a:tc>
                <a:extLst>
                  <a:ext uri="{0D108BD9-81ED-4DB2-BD59-A6C34878D82A}">
                    <a16:rowId xmlns:a16="http://schemas.microsoft.com/office/drawing/2014/main" val="1234458416"/>
                  </a:ext>
                </a:extLst>
              </a:tr>
              <a:tr h="990600">
                <a:tc>
                  <a:txBody>
                    <a:bodyPr/>
                    <a:lstStyle/>
                    <a:p>
                      <a:r>
                        <a:rPr lang="en-IN" sz="1200" b="1">
                          <a:solidFill>
                            <a:schemeClr val="tx1"/>
                          </a:solidFill>
                          <a:latin typeface="Verdana" panose="020B0604030504040204" pitchFamily="34" charset="0"/>
                          <a:ea typeface="Verdana" panose="020B0604030504040204" pitchFamily="34" charset="0"/>
                        </a:rPr>
                        <a:t>TRUST study</a:t>
                      </a:r>
                      <a:r>
                        <a:rPr lang="en-IN" sz="1200" b="1" baseline="30000">
                          <a:solidFill>
                            <a:schemeClr val="tx1"/>
                          </a:solidFill>
                          <a:latin typeface="Verdana" panose="020B0604030504040204" pitchFamily="34" charset="0"/>
                          <a:ea typeface="Verdana" panose="020B0604030504040204" pitchFamily="34" charset="0"/>
                        </a:rPr>
                        <a:t>2</a:t>
                      </a:r>
                    </a:p>
                  </a:txBody>
                  <a:tcPr marL="76200" marR="76200" marT="38100" marB="38100"/>
                </a:tc>
                <a:tc>
                  <a:txBody>
                    <a:bodyPr/>
                    <a:lstStyle/>
                    <a:p>
                      <a:r>
                        <a:rPr lang="en-IN" sz="1200">
                          <a:solidFill>
                            <a:schemeClr val="tx1"/>
                          </a:solidFill>
                          <a:latin typeface="Verdana" panose="020B0604030504040204" pitchFamily="34" charset="0"/>
                          <a:ea typeface="Verdana" panose="020B0604030504040204" pitchFamily="34" charset="0"/>
                        </a:rPr>
                        <a:t>Use of IUS for monitoring of response to treatment in CD</a:t>
                      </a:r>
                    </a:p>
                  </a:txBody>
                  <a:tcPr marL="76200" marR="76200" marT="38100" marB="38100"/>
                </a:tc>
                <a:tc>
                  <a:txBody>
                    <a:bodyPr/>
                    <a:lstStyle/>
                    <a:p>
                      <a:r>
                        <a:rPr lang="en-US" sz="1000">
                          <a:solidFill>
                            <a:schemeClr val="tx1"/>
                          </a:solidFill>
                          <a:latin typeface="Verdana" panose="020B0604030504040204" pitchFamily="34" charset="0"/>
                          <a:ea typeface="Verdana" panose="020B0604030504040204" pitchFamily="34" charset="0"/>
                          <a:cs typeface="+mn-cs"/>
                        </a:rPr>
                        <a:t>Patients responding to treatment showed significant improvements in most IUS parameters.</a:t>
                      </a:r>
                    </a:p>
                    <a:p>
                      <a:pPr marL="0" marR="0" lvl="0" indent="0" algn="l" defTabSz="34564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Verdana" panose="020B0604030504040204" pitchFamily="34" charset="0"/>
                          <a:ea typeface="Verdana" panose="020B0604030504040204" pitchFamily="34" charset="0"/>
                          <a:cs typeface="+mn-cs"/>
                        </a:rPr>
                        <a:t>IUS is a good follow-up method to evaluate early transmural changes in disease activity, in response to medical treatment.</a:t>
                      </a:r>
                    </a:p>
                    <a:p>
                      <a:endParaRPr lang="en-US" sz="1000">
                        <a:solidFill>
                          <a:schemeClr val="tx1"/>
                        </a:solidFill>
                        <a:latin typeface="Verdana" panose="020B0604030504040204" pitchFamily="34" charset="0"/>
                        <a:ea typeface="Verdana" panose="020B0604030504040204" pitchFamily="34" charset="0"/>
                        <a:cs typeface="+mn-cs"/>
                      </a:endParaRPr>
                    </a:p>
                    <a:p>
                      <a:endParaRPr lang="en-IN" sz="1000">
                        <a:solidFill>
                          <a:schemeClr val="tx1"/>
                        </a:solidFill>
                        <a:latin typeface="Verdana" panose="020B0604030504040204" pitchFamily="34" charset="0"/>
                        <a:ea typeface="Verdana" panose="020B0604030504040204" pitchFamily="34" charset="0"/>
                      </a:endParaRPr>
                    </a:p>
                  </a:txBody>
                  <a:tcPr marL="76200" marR="76200" marT="38100" marB="38100"/>
                </a:tc>
                <a:extLst>
                  <a:ext uri="{0D108BD9-81ED-4DB2-BD59-A6C34878D82A}">
                    <a16:rowId xmlns:a16="http://schemas.microsoft.com/office/drawing/2014/main" val="1821614248"/>
                  </a:ext>
                </a:extLst>
              </a:tr>
              <a:tr h="872583">
                <a:tc>
                  <a:txBody>
                    <a:bodyPr/>
                    <a:lstStyle/>
                    <a:p>
                      <a:r>
                        <a:rPr lang="en-IN" sz="1200" b="1">
                          <a:solidFill>
                            <a:schemeClr val="tx1"/>
                          </a:solidFill>
                          <a:latin typeface="Verdana" panose="020B0604030504040204" pitchFamily="34" charset="0"/>
                          <a:ea typeface="Verdana" panose="020B0604030504040204" pitchFamily="34" charset="0"/>
                        </a:rPr>
                        <a:t>TRUST&amp;UC study</a:t>
                      </a:r>
                      <a:r>
                        <a:rPr lang="en-IN" sz="1200" b="1" baseline="30000">
                          <a:solidFill>
                            <a:schemeClr val="tx1"/>
                          </a:solidFill>
                          <a:latin typeface="Verdana" panose="020B0604030504040204" pitchFamily="34" charset="0"/>
                          <a:ea typeface="Verdana" panose="020B0604030504040204" pitchFamily="34" charset="0"/>
                        </a:rPr>
                        <a:t>3</a:t>
                      </a:r>
                    </a:p>
                  </a:txBody>
                  <a:tcPr marL="76200" marR="76200" marT="38100" marB="38100"/>
                </a:tc>
                <a:tc>
                  <a:txBody>
                    <a:bodyPr/>
                    <a:lstStyle/>
                    <a:p>
                      <a:pPr marL="0" marR="0" lvl="0" indent="0" algn="l" defTabSz="345643" rtl="0" eaLnBrk="1" fontAlgn="auto" latinLnBrk="0" hangingPunct="1">
                        <a:lnSpc>
                          <a:spcPct val="100000"/>
                        </a:lnSpc>
                        <a:spcBef>
                          <a:spcPts val="0"/>
                        </a:spcBef>
                        <a:spcAft>
                          <a:spcPts val="0"/>
                        </a:spcAft>
                        <a:buClrTx/>
                        <a:buSzTx/>
                        <a:buFontTx/>
                        <a:buNone/>
                        <a:tabLst/>
                        <a:defRPr/>
                      </a:pPr>
                      <a:r>
                        <a:rPr lang="en-IN" sz="1200">
                          <a:solidFill>
                            <a:schemeClr val="tx1"/>
                          </a:solidFill>
                          <a:latin typeface="Verdana" panose="020B0604030504040204" pitchFamily="34" charset="0"/>
                          <a:ea typeface="Verdana" panose="020B0604030504040204" pitchFamily="34" charset="0"/>
                        </a:rPr>
                        <a:t>Use of IUS for monitoring of response to treatment in UC</a:t>
                      </a:r>
                    </a:p>
                    <a:p>
                      <a:endParaRPr lang="en-IN" sz="1200">
                        <a:solidFill>
                          <a:schemeClr val="tx1"/>
                        </a:solidFill>
                        <a:latin typeface="Verdana" panose="020B0604030504040204" pitchFamily="34" charset="0"/>
                        <a:ea typeface="Verdana" panose="020B0604030504040204" pitchFamily="34" charset="0"/>
                      </a:endParaRPr>
                    </a:p>
                  </a:txBody>
                  <a:tcPr marL="76200" marR="76200" marT="38100" marB="38100"/>
                </a:tc>
                <a:tc>
                  <a:txBody>
                    <a:bodyPr/>
                    <a:lstStyle/>
                    <a:p>
                      <a:pPr marL="0" marR="0" lvl="0" indent="0" algn="l" defTabSz="34564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Verdana" panose="020B0604030504040204" pitchFamily="34" charset="0"/>
                          <a:ea typeface="Verdana" panose="020B0604030504040204" pitchFamily="34" charset="0"/>
                          <a:cs typeface="+mn-cs"/>
                        </a:rPr>
                        <a:t>Monitoring BWT alone with IUS can predict therapeutic response and can be used in general practice in a point-of-care setting for assessing short-term treatment response</a:t>
                      </a:r>
                    </a:p>
                    <a:p>
                      <a:endParaRPr lang="en-IN" sz="1000">
                        <a:solidFill>
                          <a:schemeClr val="tx1"/>
                        </a:solidFill>
                        <a:latin typeface="Verdana" panose="020B0604030504040204" pitchFamily="34" charset="0"/>
                        <a:ea typeface="Verdana" panose="020B0604030504040204" pitchFamily="34" charset="0"/>
                      </a:endParaRPr>
                    </a:p>
                  </a:txBody>
                  <a:tcPr marL="76200" marR="76200" marT="38100" marB="38100"/>
                </a:tc>
                <a:extLst>
                  <a:ext uri="{0D108BD9-81ED-4DB2-BD59-A6C34878D82A}">
                    <a16:rowId xmlns:a16="http://schemas.microsoft.com/office/drawing/2014/main" val="4126739122"/>
                  </a:ext>
                </a:extLst>
              </a:tr>
              <a:tr h="533400">
                <a:tc>
                  <a:txBody>
                    <a:bodyPr/>
                    <a:lstStyle/>
                    <a:p>
                      <a:r>
                        <a:rPr lang="en-IN" sz="1200" b="1">
                          <a:solidFill>
                            <a:schemeClr val="tx1"/>
                          </a:solidFill>
                          <a:latin typeface="Verdana" panose="020B0604030504040204" pitchFamily="34" charset="0"/>
                          <a:ea typeface="Verdana" panose="020B0604030504040204" pitchFamily="34" charset="0"/>
                        </a:rPr>
                        <a:t>TRUST and TRUST&amp;UC post-hoc analysis</a:t>
                      </a:r>
                      <a:r>
                        <a:rPr lang="en-IN" sz="1200" b="1" baseline="30000">
                          <a:solidFill>
                            <a:schemeClr val="tx1"/>
                          </a:solidFill>
                          <a:latin typeface="Verdana" panose="020B0604030504040204" pitchFamily="34" charset="0"/>
                          <a:ea typeface="Verdana" panose="020B0604030504040204" pitchFamily="34" charset="0"/>
                        </a:rPr>
                        <a:t>4</a:t>
                      </a:r>
                    </a:p>
                  </a:txBody>
                  <a:tcPr marL="76200" marR="76200" marT="38100" marB="38100"/>
                </a:tc>
                <a:tc>
                  <a:txBody>
                    <a:bodyPr/>
                    <a:lstStyle/>
                    <a:p>
                      <a:r>
                        <a:rPr lang="en-IN" sz="1200">
                          <a:solidFill>
                            <a:schemeClr val="tx1"/>
                          </a:solidFill>
                          <a:latin typeface="Verdana" panose="020B0604030504040204" pitchFamily="34" charset="0"/>
                          <a:ea typeface="Verdana" panose="020B0604030504040204" pitchFamily="34" charset="0"/>
                        </a:rPr>
                        <a:t>Monitoring with IUS to assess TR and TH</a:t>
                      </a:r>
                    </a:p>
                  </a:txBody>
                  <a:tcPr marL="76200" marR="76200" marT="38100" marB="38100"/>
                </a:tc>
                <a:tc>
                  <a:txBody>
                    <a:bodyPr/>
                    <a:lstStyle/>
                    <a:p>
                      <a:pPr marL="0" marR="0" lvl="0" indent="0" algn="l" defTabSz="34564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Verdana" panose="020B0604030504040204" pitchFamily="34" charset="0"/>
                          <a:ea typeface="Verdana" panose="020B0604030504040204" pitchFamily="34" charset="0"/>
                          <a:cs typeface="+mn-cs"/>
                        </a:rPr>
                        <a:t>IUS is a useful method to assess transmural inflammatory activity in clinical practice. TR and TH are predictive for sonographic outcome at week 52.</a:t>
                      </a:r>
                    </a:p>
                    <a:p>
                      <a:endParaRPr lang="en-IN" sz="1000">
                        <a:solidFill>
                          <a:schemeClr val="tx1"/>
                        </a:solidFill>
                        <a:latin typeface="Verdana" panose="020B0604030504040204" pitchFamily="34" charset="0"/>
                        <a:ea typeface="Verdana" panose="020B0604030504040204" pitchFamily="34" charset="0"/>
                      </a:endParaRPr>
                    </a:p>
                  </a:txBody>
                  <a:tcPr marL="76200" marR="76200" marT="38100" marB="38100"/>
                </a:tc>
                <a:extLst>
                  <a:ext uri="{0D108BD9-81ED-4DB2-BD59-A6C34878D82A}">
                    <a16:rowId xmlns:a16="http://schemas.microsoft.com/office/drawing/2014/main" val="4260776878"/>
                  </a:ext>
                </a:extLst>
              </a:tr>
              <a:tr h="838200">
                <a:tc>
                  <a:txBody>
                    <a:bodyPr/>
                    <a:lstStyle/>
                    <a:p>
                      <a:r>
                        <a:rPr lang="en-IN" sz="1200" b="1">
                          <a:solidFill>
                            <a:schemeClr val="tx1"/>
                          </a:solidFill>
                          <a:latin typeface="Verdana" panose="020B0604030504040204" pitchFamily="34" charset="0"/>
                          <a:ea typeface="Verdana" panose="020B0604030504040204" pitchFamily="34" charset="0"/>
                        </a:rPr>
                        <a:t>STARDUST-IUS sub study</a:t>
                      </a:r>
                      <a:r>
                        <a:rPr lang="en-IN" sz="1200" b="1" baseline="30000">
                          <a:solidFill>
                            <a:schemeClr val="tx1"/>
                          </a:solidFill>
                          <a:latin typeface="Verdana" panose="020B0604030504040204" pitchFamily="34" charset="0"/>
                          <a:ea typeface="Verdana" panose="020B0604030504040204" pitchFamily="34" charset="0"/>
                        </a:rPr>
                        <a:t>5</a:t>
                      </a:r>
                    </a:p>
                  </a:txBody>
                  <a:tcPr marL="76200" marR="76200" marT="38100" marB="38100"/>
                </a:tc>
                <a:tc>
                  <a:txBody>
                    <a:bodyPr/>
                    <a:lstStyle/>
                    <a:p>
                      <a:r>
                        <a:rPr lang="en-IN" sz="1200">
                          <a:solidFill>
                            <a:schemeClr val="tx1"/>
                          </a:solidFill>
                          <a:latin typeface="Verdana" panose="020B0604030504040204" pitchFamily="34" charset="0"/>
                          <a:ea typeface="Verdana" panose="020B0604030504040204" pitchFamily="34" charset="0"/>
                        </a:rPr>
                        <a:t>To assess IUS parameters in response to </a:t>
                      </a:r>
                      <a:r>
                        <a:rPr lang="en-IN" sz="1200" err="1">
                          <a:solidFill>
                            <a:schemeClr val="tx1"/>
                          </a:solidFill>
                          <a:latin typeface="Verdana" panose="020B0604030504040204" pitchFamily="34" charset="0"/>
                          <a:ea typeface="Verdana" panose="020B0604030504040204" pitchFamily="34" charset="0"/>
                        </a:rPr>
                        <a:t>ustekinumab</a:t>
                      </a:r>
                      <a:r>
                        <a:rPr lang="en-IN" sz="1200">
                          <a:solidFill>
                            <a:schemeClr val="tx1"/>
                          </a:solidFill>
                          <a:latin typeface="Verdana" panose="020B0604030504040204" pitchFamily="34" charset="0"/>
                          <a:ea typeface="Verdana" panose="020B0604030504040204" pitchFamily="34" charset="0"/>
                        </a:rPr>
                        <a:t> treatment</a:t>
                      </a:r>
                    </a:p>
                  </a:txBody>
                  <a:tcPr marL="76200" marR="76200" marT="38100" marB="38100"/>
                </a:tc>
                <a:tc>
                  <a:txBody>
                    <a:bodyPr/>
                    <a:lstStyle/>
                    <a:p>
                      <a:pPr marL="0" marR="0" lvl="0" indent="0" algn="l" defTabSz="34564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Verdana" panose="020B0604030504040204" pitchFamily="34" charset="0"/>
                          <a:ea typeface="Verdana" panose="020B0604030504040204" pitchFamily="34" charset="0"/>
                          <a:cs typeface="+mn-cs"/>
                        </a:rPr>
                        <a:t>Normalization of IUS-measured BWT, doppler signal,  inflammatory fat, and stratification was detected starting at week 8.</a:t>
                      </a:r>
                    </a:p>
                    <a:p>
                      <a:pPr marL="0" marR="0" lvl="0" indent="0" algn="l" defTabSz="34564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Verdana" panose="020B0604030504040204" pitchFamily="34" charset="0"/>
                          <a:ea typeface="Verdana" panose="020B0604030504040204" pitchFamily="34" charset="0"/>
                          <a:cs typeface="+mn-cs"/>
                        </a:rPr>
                        <a:t>IUS can be a valuable tool to detect early response to treatment in CD.</a:t>
                      </a:r>
                      <a:endParaRPr lang="en-US" sz="1000" baseline="30000">
                        <a:solidFill>
                          <a:schemeClr val="tx1"/>
                        </a:solidFill>
                        <a:latin typeface="Verdana" panose="020B0604030504040204" pitchFamily="34" charset="0"/>
                        <a:ea typeface="Verdana" panose="020B0604030504040204" pitchFamily="34" charset="0"/>
                        <a:cs typeface="+mn-cs"/>
                      </a:endParaRPr>
                    </a:p>
                    <a:p>
                      <a:pPr marL="0" marR="0" lvl="0" indent="0" algn="l" defTabSz="345643" rtl="0" eaLnBrk="1" fontAlgn="auto" latinLnBrk="0" hangingPunct="1">
                        <a:lnSpc>
                          <a:spcPct val="100000"/>
                        </a:lnSpc>
                        <a:spcBef>
                          <a:spcPts val="0"/>
                        </a:spcBef>
                        <a:spcAft>
                          <a:spcPts val="0"/>
                        </a:spcAft>
                        <a:buClrTx/>
                        <a:buSzTx/>
                        <a:buFontTx/>
                        <a:buNone/>
                        <a:tabLst/>
                        <a:defRPr/>
                      </a:pPr>
                      <a:endParaRPr lang="en-US" sz="1000">
                        <a:solidFill>
                          <a:schemeClr val="tx1"/>
                        </a:solidFill>
                        <a:latin typeface="Verdana" panose="020B0604030504040204" pitchFamily="34" charset="0"/>
                        <a:ea typeface="Verdana" panose="020B0604030504040204" pitchFamily="34" charset="0"/>
                        <a:cs typeface="+mn-cs"/>
                      </a:endParaRPr>
                    </a:p>
                    <a:p>
                      <a:endParaRPr lang="en-IN" sz="1000">
                        <a:solidFill>
                          <a:schemeClr val="tx1"/>
                        </a:solidFill>
                        <a:latin typeface="Verdana" panose="020B0604030504040204" pitchFamily="34" charset="0"/>
                        <a:ea typeface="Verdana" panose="020B0604030504040204" pitchFamily="34" charset="0"/>
                      </a:endParaRPr>
                    </a:p>
                  </a:txBody>
                  <a:tcPr marL="76200" marR="76200" marT="38100" marB="38100"/>
                </a:tc>
                <a:extLst>
                  <a:ext uri="{0D108BD9-81ED-4DB2-BD59-A6C34878D82A}">
                    <a16:rowId xmlns:a16="http://schemas.microsoft.com/office/drawing/2014/main" val="3042750373"/>
                  </a:ext>
                </a:extLst>
              </a:tr>
            </a:tbl>
          </a:graphicData>
        </a:graphic>
      </p:graphicFrame>
    </p:spTree>
    <p:extLst>
      <p:ext uri="{BB962C8B-B14F-4D97-AF65-F5344CB8AC3E}">
        <p14:creationId xmlns:p14="http://schemas.microsoft.com/office/powerpoint/2010/main" val="14836784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2C8F-8E0B-4DD1-8A28-9F5E08C6928D}"/>
              </a:ext>
            </a:extLst>
          </p:cNvPr>
          <p:cNvSpPr>
            <a:spLocks noGrp="1"/>
          </p:cNvSpPr>
          <p:nvPr>
            <p:ph type="title"/>
          </p:nvPr>
        </p:nvSpPr>
        <p:spPr>
          <a:xfrm>
            <a:off x="605367" y="378458"/>
            <a:ext cx="10145760" cy="923330"/>
          </a:xfrm>
        </p:spPr>
        <p:txBody>
          <a:bodyPr/>
          <a:lstStyle/>
          <a:p>
            <a:r>
              <a:rPr lang="en-US"/>
              <a:t>METRIC study for diagnostic accuracy of IUS vs MRI</a:t>
            </a:r>
          </a:p>
        </p:txBody>
      </p:sp>
      <p:sp>
        <p:nvSpPr>
          <p:cNvPr id="4" name="Slide Number Placeholder 3">
            <a:extLst>
              <a:ext uri="{FF2B5EF4-FFF2-40B4-BE49-F238E27FC236}">
                <a16:creationId xmlns:a16="http://schemas.microsoft.com/office/drawing/2014/main" id="{1E426619-1602-4E0A-82FE-C977B72BF859}"/>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7</a:t>
            </a:fld>
            <a:endParaRPr lang="en-US">
              <a:solidFill>
                <a:srgbClr val="646464"/>
              </a:solidFill>
            </a:endParaRPr>
          </a:p>
        </p:txBody>
      </p:sp>
      <p:sp>
        <p:nvSpPr>
          <p:cNvPr id="5" name="Text Placeholder 4">
            <a:extLst>
              <a:ext uri="{FF2B5EF4-FFF2-40B4-BE49-F238E27FC236}">
                <a16:creationId xmlns:a16="http://schemas.microsoft.com/office/drawing/2014/main" id="{659CD035-EA04-42DF-A29E-4BAC5ED534D4}"/>
              </a:ext>
            </a:extLst>
          </p:cNvPr>
          <p:cNvSpPr>
            <a:spLocks noGrp="1"/>
          </p:cNvSpPr>
          <p:nvPr>
            <p:ph type="body" sz="quarter" idx="17"/>
          </p:nvPr>
        </p:nvSpPr>
        <p:spPr/>
        <p:txBody>
          <a:bodyPr/>
          <a:lstStyle/>
          <a:p>
            <a:r>
              <a:rPr lang="en-US"/>
              <a:t>MRI: magnetic resonance imaging; IUS: intestinal ultrasound; CD: Crohn’s disease; SBCD: small bowel Crohn’s disease.</a:t>
            </a:r>
          </a:p>
          <a:p>
            <a:r>
              <a:rPr lang="en-US"/>
              <a:t>Taylor, S. A. (2019). </a:t>
            </a:r>
            <a:r>
              <a:rPr lang="en-US" i="1"/>
              <a:t>Health technology assessment </a:t>
            </a:r>
            <a:r>
              <a:rPr lang="en-US"/>
              <a:t>(Winchester, England). 23(42), 1–162.</a:t>
            </a:r>
          </a:p>
        </p:txBody>
      </p:sp>
      <p:sp>
        <p:nvSpPr>
          <p:cNvPr id="6" name="Rectangle 5">
            <a:extLst>
              <a:ext uri="{FF2B5EF4-FFF2-40B4-BE49-F238E27FC236}">
                <a16:creationId xmlns:a16="http://schemas.microsoft.com/office/drawing/2014/main" id="{D79AD226-76B5-4AAF-9F9F-D313330916AC}"/>
              </a:ext>
            </a:extLst>
          </p:cNvPr>
          <p:cNvSpPr/>
          <p:nvPr/>
        </p:nvSpPr>
        <p:spPr bwMode="auto">
          <a:xfrm>
            <a:off x="44696" y="4710042"/>
            <a:ext cx="2091071" cy="924598"/>
          </a:xfrm>
          <a:prstGeom prst="rect">
            <a:avLst/>
          </a:prstGeom>
          <a:solidFill>
            <a:schemeClr val="accent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grpSp>
        <p:nvGrpSpPr>
          <p:cNvPr id="23" name="Group 22">
            <a:extLst>
              <a:ext uri="{FF2B5EF4-FFF2-40B4-BE49-F238E27FC236}">
                <a16:creationId xmlns:a16="http://schemas.microsoft.com/office/drawing/2014/main" id="{A5F30BD1-9509-0D36-DD01-18C772A5B5C4}"/>
              </a:ext>
            </a:extLst>
          </p:cNvPr>
          <p:cNvGrpSpPr/>
          <p:nvPr/>
        </p:nvGrpSpPr>
        <p:grpSpPr>
          <a:xfrm>
            <a:off x="159874" y="4897825"/>
            <a:ext cx="1894483" cy="631135"/>
            <a:chOff x="205477" y="6206809"/>
            <a:chExt cx="2273379" cy="757362"/>
          </a:xfrm>
        </p:grpSpPr>
        <p:sp>
          <p:nvSpPr>
            <p:cNvPr id="8" name="Google Shape;1992;p92">
              <a:extLst>
                <a:ext uri="{FF2B5EF4-FFF2-40B4-BE49-F238E27FC236}">
                  <a16:creationId xmlns:a16="http://schemas.microsoft.com/office/drawing/2014/main" id="{55657035-806C-4913-8A38-2CAB97675DC6}"/>
                </a:ext>
              </a:extLst>
            </p:cNvPr>
            <p:cNvSpPr/>
            <p:nvPr/>
          </p:nvSpPr>
          <p:spPr>
            <a:xfrm>
              <a:off x="205477" y="6224697"/>
              <a:ext cx="370153" cy="552892"/>
            </a:xfrm>
            <a:custGeom>
              <a:avLst/>
              <a:gdLst/>
              <a:ahLst/>
              <a:cxnLst/>
              <a:rect l="l" t="t" r="r" b="b"/>
              <a:pathLst>
                <a:path w="42" h="62" extrusionOk="0">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 name="Rectangle 8">
              <a:extLst>
                <a:ext uri="{FF2B5EF4-FFF2-40B4-BE49-F238E27FC236}">
                  <a16:creationId xmlns:a16="http://schemas.microsoft.com/office/drawing/2014/main" id="{A610D7AA-DA54-42E1-BE91-EFD66DC0B293}"/>
                </a:ext>
              </a:extLst>
            </p:cNvPr>
            <p:cNvSpPr/>
            <p:nvPr/>
          </p:nvSpPr>
          <p:spPr>
            <a:xfrm>
              <a:off x="679999" y="6206809"/>
              <a:ext cx="1798857" cy="757362"/>
            </a:xfrm>
            <a:prstGeom prst="rect">
              <a:avLst/>
            </a:prstGeom>
          </p:spPr>
          <p:txBody>
            <a:bodyPr wrap="square">
              <a:spAutoFit/>
            </a:bodyPr>
            <a:lstStyle/>
            <a:p>
              <a:pPr defTabSz="571477"/>
              <a:r>
                <a:rPr lang="en-US" sz="1167" b="1">
                  <a:solidFill>
                    <a:srgbClr val="FFFFFF"/>
                  </a:solidFill>
                  <a:latin typeface="Verdana" panose="020B0604030504040204" pitchFamily="34" charset="0"/>
                  <a:ea typeface="Verdana" panose="020B0604030504040204" pitchFamily="34" charset="0"/>
                </a:rPr>
                <a:t>KEY STUDY CONCLUSIONS </a:t>
              </a:r>
            </a:p>
            <a:p>
              <a:pPr defTabSz="571477"/>
              <a:r>
                <a:rPr lang="en-US" sz="1167" b="1">
                  <a:solidFill>
                    <a:srgbClr val="FFFFFF"/>
                  </a:solidFill>
                  <a:latin typeface="Verdana" panose="020B0604030504040204" pitchFamily="34" charset="0"/>
                  <a:ea typeface="Verdana" panose="020B0604030504040204" pitchFamily="34" charset="0"/>
                </a:rPr>
                <a:t>(IUS vs MRI)</a:t>
              </a:r>
            </a:p>
          </p:txBody>
        </p:sp>
      </p:grpSp>
      <p:sp>
        <p:nvSpPr>
          <p:cNvPr id="18" name="Rectangle 17">
            <a:extLst>
              <a:ext uri="{FF2B5EF4-FFF2-40B4-BE49-F238E27FC236}">
                <a16:creationId xmlns:a16="http://schemas.microsoft.com/office/drawing/2014/main" id="{C400ED23-F3D0-4181-9D47-24E7A646D534}"/>
              </a:ext>
            </a:extLst>
          </p:cNvPr>
          <p:cNvSpPr/>
          <p:nvPr/>
        </p:nvSpPr>
        <p:spPr>
          <a:xfrm>
            <a:off x="1077898" y="1881192"/>
            <a:ext cx="10555408" cy="400110"/>
          </a:xfrm>
          <a:prstGeom prst="rect">
            <a:avLst/>
          </a:prstGeom>
        </p:spPr>
        <p:txBody>
          <a:bodyPr wrap="square">
            <a:spAutoFit/>
          </a:bodyPr>
          <a:lstStyle/>
          <a:p>
            <a:pPr algn="just" defTabSz="761970">
              <a:defRPr/>
            </a:pPr>
            <a:r>
              <a:rPr lang="en-US" sz="1000" kern="0">
                <a:solidFill>
                  <a:srgbClr val="000000"/>
                </a:solidFill>
                <a:latin typeface="Verdana" panose="020B0604030504040204" pitchFamily="34" charset="0"/>
                <a:ea typeface="Verdana" panose="020B0604030504040204" pitchFamily="34" charset="0"/>
              </a:rPr>
              <a:t>A multicenter, non-randomized, single-arm, prospective study comparing the </a:t>
            </a:r>
            <a:r>
              <a:rPr lang="en-US" sz="1000" b="1" kern="0">
                <a:solidFill>
                  <a:srgbClr val="000000"/>
                </a:solidFill>
                <a:latin typeface="Verdana" panose="020B0604030504040204" pitchFamily="34" charset="0"/>
                <a:ea typeface="Verdana" panose="020B0604030504040204" pitchFamily="34" charset="0"/>
              </a:rPr>
              <a:t>diagnostic accuracy </a:t>
            </a:r>
            <a:r>
              <a:rPr lang="en-US" sz="1000" kern="0">
                <a:solidFill>
                  <a:srgbClr val="000000"/>
                </a:solidFill>
                <a:latin typeface="Verdana" panose="020B0604030504040204" pitchFamily="34" charset="0"/>
                <a:ea typeface="Verdana" panose="020B0604030504040204" pitchFamily="34" charset="0"/>
              </a:rPr>
              <a:t>of MRI vs. IUS. 284 adult patients with either newly diagnosed CD or in relapse were followed for 6 months with MRI and IUS.</a:t>
            </a:r>
            <a:endParaRPr lang="en-US" sz="1500" kern="0">
              <a:solidFill>
                <a:sysClr val="windowText" lastClr="000000"/>
              </a:solidFill>
              <a:latin typeface="Verdana" panose="020B060403050404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C1C33157-FABC-450A-B6E4-5AE7A899742F}"/>
              </a:ext>
            </a:extLst>
          </p:cNvPr>
          <p:cNvSpPr/>
          <p:nvPr/>
        </p:nvSpPr>
        <p:spPr>
          <a:xfrm>
            <a:off x="1077899" y="1572342"/>
            <a:ext cx="2685154" cy="271934"/>
          </a:xfrm>
          <a:prstGeom prst="rect">
            <a:avLst/>
          </a:prstGeom>
        </p:spPr>
        <p:txBody>
          <a:bodyPr wrap="square">
            <a:spAutoFit/>
          </a:bodyPr>
          <a:lstStyle/>
          <a:p>
            <a:pPr defTabSz="914363">
              <a:defRPr/>
            </a:pPr>
            <a:r>
              <a:rPr lang="en-US" sz="1167" b="1" u="sng">
                <a:solidFill>
                  <a:srgbClr val="003479"/>
                </a:solidFill>
                <a:latin typeface="Verdana" panose="020B0604030504040204" pitchFamily="34" charset="0"/>
                <a:ea typeface="Verdana" panose="020B0604030504040204" pitchFamily="34" charset="0"/>
                <a:cs typeface="Verdana" panose="020B0604030504040204" pitchFamily="34" charset="0"/>
              </a:rPr>
              <a:t>Study details</a:t>
            </a:r>
            <a:endParaRPr lang="en-US" sz="1167" u="sng">
              <a:solidFill>
                <a:srgbClr val="003479"/>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Graphic 21" descr="Research">
            <a:extLst>
              <a:ext uri="{FF2B5EF4-FFF2-40B4-BE49-F238E27FC236}">
                <a16:creationId xmlns:a16="http://schemas.microsoft.com/office/drawing/2014/main" id="{8DED2803-B0CD-414C-BAD4-E0623FA5C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28" y="1534626"/>
            <a:ext cx="538610" cy="538610"/>
          </a:xfrm>
          <a:prstGeom prst="rect">
            <a:avLst/>
          </a:prstGeom>
        </p:spPr>
      </p:pic>
      <p:grpSp>
        <p:nvGrpSpPr>
          <p:cNvPr id="3" name="Group 2">
            <a:extLst>
              <a:ext uri="{FF2B5EF4-FFF2-40B4-BE49-F238E27FC236}">
                <a16:creationId xmlns:a16="http://schemas.microsoft.com/office/drawing/2014/main" id="{02D95997-816A-EF79-AC84-119C62B2A000}"/>
              </a:ext>
            </a:extLst>
          </p:cNvPr>
          <p:cNvGrpSpPr/>
          <p:nvPr/>
        </p:nvGrpSpPr>
        <p:grpSpPr>
          <a:xfrm>
            <a:off x="2178044" y="4315774"/>
            <a:ext cx="9543633" cy="1670228"/>
            <a:chOff x="2583225" y="5530962"/>
            <a:chExt cx="11452360" cy="2004274"/>
          </a:xfrm>
        </p:grpSpPr>
        <p:sp>
          <p:nvSpPr>
            <p:cNvPr id="7" name="Rectangle 6">
              <a:extLst>
                <a:ext uri="{FF2B5EF4-FFF2-40B4-BE49-F238E27FC236}">
                  <a16:creationId xmlns:a16="http://schemas.microsoft.com/office/drawing/2014/main" id="{BF460514-BC91-441A-AF1C-05FC4D1BA0FD}"/>
                </a:ext>
              </a:extLst>
            </p:cNvPr>
            <p:cNvSpPr/>
            <p:nvPr/>
          </p:nvSpPr>
          <p:spPr bwMode="auto">
            <a:xfrm>
              <a:off x="2583225" y="5530962"/>
              <a:ext cx="11394676" cy="2004274"/>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10" name="Rectangle 9">
              <a:extLst>
                <a:ext uri="{FF2B5EF4-FFF2-40B4-BE49-F238E27FC236}">
                  <a16:creationId xmlns:a16="http://schemas.microsoft.com/office/drawing/2014/main" id="{5294021E-DEF1-4D70-9BA4-7D6EBFA0250F}"/>
                </a:ext>
              </a:extLst>
            </p:cNvPr>
            <p:cNvSpPr/>
            <p:nvPr/>
          </p:nvSpPr>
          <p:spPr>
            <a:xfrm>
              <a:off x="2880075" y="5667990"/>
              <a:ext cx="11155510" cy="1735476"/>
            </a:xfrm>
            <a:prstGeom prst="rect">
              <a:avLst/>
            </a:prstGeom>
          </p:spPr>
          <p:txBody>
            <a:bodyPr wrap="square">
              <a:spAutoFit/>
            </a:bodyPr>
            <a:lstStyle/>
            <a:p>
              <a:pPr defTabSz="571477">
                <a:lnSpc>
                  <a:spcPct val="150000"/>
                </a:lnSpc>
              </a:pPr>
              <a:r>
                <a:rPr lang="en-US" sz="1000">
                  <a:solidFill>
                    <a:srgbClr val="212121"/>
                  </a:solidFill>
                  <a:latin typeface="Verdana" panose="020B0604030504040204" pitchFamily="34" charset="0"/>
                  <a:ea typeface="Verdana" panose="020B0604030504040204" pitchFamily="34" charset="0"/>
                </a:rPr>
                <a:t>IUS showed on average, an accuracy of 70% sensitivity in detecting the presence of SBCD with 90% specificity.</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When compared to colonoscopy standards, the difference in sensitivities of MRI (97%) and IUS (91%) were not statistically significant.</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IUS-based therapeutic decisions agreed with panel decisions in 70% of the cases compared to 78% for MRI</a:t>
              </a:r>
            </a:p>
            <a:p>
              <a:pPr defTabSz="571477">
                <a:lnSpc>
                  <a:spcPct val="150000"/>
                </a:lnSpc>
              </a:pPr>
              <a:r>
                <a:rPr lang="en-US" sz="1000" b="1">
                  <a:solidFill>
                    <a:srgbClr val="212121"/>
                  </a:solidFill>
                  <a:latin typeface="Verdana" panose="020B0604030504040204" pitchFamily="34" charset="0"/>
                  <a:ea typeface="Verdana" panose="020B0604030504040204" pitchFamily="34" charset="0"/>
                </a:rPr>
                <a:t>IUS is an acceptable approach for patients</a:t>
              </a:r>
              <a:r>
                <a:rPr lang="en-US" sz="1000">
                  <a:solidFill>
                    <a:srgbClr val="212121"/>
                  </a:solidFill>
                  <a:latin typeface="Verdana" panose="020B0604030504040204" pitchFamily="34" charset="0"/>
                  <a:ea typeface="Verdana" panose="020B0604030504040204" pitchFamily="34" charset="0"/>
                </a:rPr>
                <a:t>: </a:t>
              </a:r>
              <a:r>
                <a:rPr lang="en-US" sz="1000" i="1">
                  <a:solidFill>
                    <a:srgbClr val="212121"/>
                  </a:solidFill>
                  <a:latin typeface="Verdana" panose="020B0604030504040204" pitchFamily="34" charset="0"/>
                  <a:ea typeface="Verdana" panose="020B0604030504040204" pitchFamily="34" charset="0"/>
                </a:rPr>
                <a:t>99% of participants rated IUS as very or fairly acceptable compared to 88% for MRI</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Both tests have a variable interobserver agreement and are similar in diagnostic impact and cost-effectiveness.  </a:t>
              </a:r>
            </a:p>
            <a:p>
              <a:pPr defTabSz="571477">
                <a:lnSpc>
                  <a:spcPct val="150000"/>
                </a:lnSpc>
              </a:pPr>
              <a:r>
                <a:rPr lang="en-US" sz="1000">
                  <a:solidFill>
                    <a:srgbClr val="212121"/>
                  </a:solidFill>
                  <a:latin typeface="Verdana" panose="020B0604030504040204" pitchFamily="34" charset="0"/>
                  <a:ea typeface="Verdana" panose="020B0604030504040204" pitchFamily="34" charset="0"/>
                </a:rPr>
                <a:t>MRI has higher accuracy for detecting the presence, extent and activity of small bowel CD than IUS.</a:t>
              </a:r>
            </a:p>
          </p:txBody>
        </p:sp>
        <p:sp>
          <p:nvSpPr>
            <p:cNvPr id="11" name="Google Shape;11764;p291">
              <a:extLst>
                <a:ext uri="{FF2B5EF4-FFF2-40B4-BE49-F238E27FC236}">
                  <a16:creationId xmlns:a16="http://schemas.microsoft.com/office/drawing/2014/main" id="{0D87615E-F063-4F30-A1B9-C91E6CC0398C}"/>
                </a:ext>
              </a:extLst>
            </p:cNvPr>
            <p:cNvSpPr/>
            <p:nvPr/>
          </p:nvSpPr>
          <p:spPr>
            <a:xfrm>
              <a:off x="2662419" y="5751246"/>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 name="Google Shape;11764;p291">
              <a:extLst>
                <a:ext uri="{FF2B5EF4-FFF2-40B4-BE49-F238E27FC236}">
                  <a16:creationId xmlns:a16="http://schemas.microsoft.com/office/drawing/2014/main" id="{1E3696A5-83F5-4E53-BF88-9CCAEBF7FAFE}"/>
                </a:ext>
              </a:extLst>
            </p:cNvPr>
            <p:cNvSpPr/>
            <p:nvPr/>
          </p:nvSpPr>
          <p:spPr>
            <a:xfrm>
              <a:off x="2646893" y="6342170"/>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 name="Google Shape;11764;p291">
              <a:extLst>
                <a:ext uri="{FF2B5EF4-FFF2-40B4-BE49-F238E27FC236}">
                  <a16:creationId xmlns:a16="http://schemas.microsoft.com/office/drawing/2014/main" id="{91E8AF73-FD78-4DD4-BF59-A41F9E37267D}"/>
                </a:ext>
              </a:extLst>
            </p:cNvPr>
            <p:cNvSpPr/>
            <p:nvPr/>
          </p:nvSpPr>
          <p:spPr>
            <a:xfrm>
              <a:off x="2644068" y="6620395"/>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 name="Google Shape;11764;p291">
              <a:extLst>
                <a:ext uri="{FF2B5EF4-FFF2-40B4-BE49-F238E27FC236}">
                  <a16:creationId xmlns:a16="http://schemas.microsoft.com/office/drawing/2014/main" id="{B8C87A99-7084-AB3D-BA0A-C9A469C01059}"/>
                </a:ext>
              </a:extLst>
            </p:cNvPr>
            <p:cNvSpPr/>
            <p:nvPr/>
          </p:nvSpPr>
          <p:spPr>
            <a:xfrm>
              <a:off x="2646893" y="6065553"/>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 name="Google Shape;11764;p291">
              <a:extLst>
                <a:ext uri="{FF2B5EF4-FFF2-40B4-BE49-F238E27FC236}">
                  <a16:creationId xmlns:a16="http://schemas.microsoft.com/office/drawing/2014/main" id="{94DE05D5-54F2-1892-B0C6-728560DC7367}"/>
                </a:ext>
              </a:extLst>
            </p:cNvPr>
            <p:cNvSpPr/>
            <p:nvPr/>
          </p:nvSpPr>
          <p:spPr>
            <a:xfrm>
              <a:off x="2644068" y="6890394"/>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0" name="Google Shape;11764;p291">
              <a:extLst>
                <a:ext uri="{FF2B5EF4-FFF2-40B4-BE49-F238E27FC236}">
                  <a16:creationId xmlns:a16="http://schemas.microsoft.com/office/drawing/2014/main" id="{21FE07B4-380D-10F1-5872-936200C9749D}"/>
                </a:ext>
              </a:extLst>
            </p:cNvPr>
            <p:cNvSpPr/>
            <p:nvPr/>
          </p:nvSpPr>
          <p:spPr>
            <a:xfrm>
              <a:off x="2644068" y="7153068"/>
              <a:ext cx="180000" cy="18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aphicFrame>
        <p:nvGraphicFramePr>
          <p:cNvPr id="21" name="Table 22">
            <a:extLst>
              <a:ext uri="{FF2B5EF4-FFF2-40B4-BE49-F238E27FC236}">
                <a16:creationId xmlns:a16="http://schemas.microsoft.com/office/drawing/2014/main" id="{8DFE331C-9ECE-03B5-C74C-05552835D0F0}"/>
              </a:ext>
            </a:extLst>
          </p:cNvPr>
          <p:cNvGraphicFramePr>
            <a:graphicFrameLocks noGrp="1"/>
          </p:cNvGraphicFramePr>
          <p:nvPr/>
        </p:nvGraphicFramePr>
        <p:xfrm>
          <a:off x="983658" y="2371602"/>
          <a:ext cx="10035657" cy="1689099"/>
        </p:xfrm>
        <a:graphic>
          <a:graphicData uri="http://schemas.openxmlformats.org/drawingml/2006/table">
            <a:tbl>
              <a:tblPr firstRow="1" bandRow="1">
                <a:tableStyleId>{5C22544A-7EE6-4342-B048-85BDC9FD1C3A}</a:tableStyleId>
              </a:tblPr>
              <a:tblGrid>
                <a:gridCol w="1115073">
                  <a:extLst>
                    <a:ext uri="{9D8B030D-6E8A-4147-A177-3AD203B41FA5}">
                      <a16:colId xmlns:a16="http://schemas.microsoft.com/office/drawing/2014/main" val="3562718190"/>
                    </a:ext>
                  </a:extLst>
                </a:gridCol>
                <a:gridCol w="1115073">
                  <a:extLst>
                    <a:ext uri="{9D8B030D-6E8A-4147-A177-3AD203B41FA5}">
                      <a16:colId xmlns:a16="http://schemas.microsoft.com/office/drawing/2014/main" val="237585225"/>
                    </a:ext>
                  </a:extLst>
                </a:gridCol>
                <a:gridCol w="1115073">
                  <a:extLst>
                    <a:ext uri="{9D8B030D-6E8A-4147-A177-3AD203B41FA5}">
                      <a16:colId xmlns:a16="http://schemas.microsoft.com/office/drawing/2014/main" val="1317033998"/>
                    </a:ext>
                  </a:extLst>
                </a:gridCol>
                <a:gridCol w="1115073">
                  <a:extLst>
                    <a:ext uri="{9D8B030D-6E8A-4147-A177-3AD203B41FA5}">
                      <a16:colId xmlns:a16="http://schemas.microsoft.com/office/drawing/2014/main" val="3817065993"/>
                    </a:ext>
                  </a:extLst>
                </a:gridCol>
                <a:gridCol w="1115073">
                  <a:extLst>
                    <a:ext uri="{9D8B030D-6E8A-4147-A177-3AD203B41FA5}">
                      <a16:colId xmlns:a16="http://schemas.microsoft.com/office/drawing/2014/main" val="579379324"/>
                    </a:ext>
                  </a:extLst>
                </a:gridCol>
                <a:gridCol w="1115073">
                  <a:extLst>
                    <a:ext uri="{9D8B030D-6E8A-4147-A177-3AD203B41FA5}">
                      <a16:colId xmlns:a16="http://schemas.microsoft.com/office/drawing/2014/main" val="2613660371"/>
                    </a:ext>
                  </a:extLst>
                </a:gridCol>
                <a:gridCol w="1115073">
                  <a:extLst>
                    <a:ext uri="{9D8B030D-6E8A-4147-A177-3AD203B41FA5}">
                      <a16:colId xmlns:a16="http://schemas.microsoft.com/office/drawing/2014/main" val="753934700"/>
                    </a:ext>
                  </a:extLst>
                </a:gridCol>
                <a:gridCol w="1115073">
                  <a:extLst>
                    <a:ext uri="{9D8B030D-6E8A-4147-A177-3AD203B41FA5}">
                      <a16:colId xmlns:a16="http://schemas.microsoft.com/office/drawing/2014/main" val="2453849126"/>
                    </a:ext>
                  </a:extLst>
                </a:gridCol>
                <a:gridCol w="1115073">
                  <a:extLst>
                    <a:ext uri="{9D8B030D-6E8A-4147-A177-3AD203B41FA5}">
                      <a16:colId xmlns:a16="http://schemas.microsoft.com/office/drawing/2014/main" val="1784007974"/>
                    </a:ext>
                  </a:extLst>
                </a:gridCol>
              </a:tblGrid>
              <a:tr h="381000">
                <a:tc>
                  <a:txBody>
                    <a:bodyPr/>
                    <a:lstStyle/>
                    <a:p>
                      <a:pPr algn="ctr"/>
                      <a:endParaRPr lang="en-IN" sz="1000">
                        <a:latin typeface="Verdana" panose="020B0604030504040204" pitchFamily="34" charset="0"/>
                        <a:ea typeface="Verdana" panose="020B0604030504040204" pitchFamily="34" charset="0"/>
                      </a:endParaRPr>
                    </a:p>
                  </a:txBody>
                  <a:tcPr marL="76200" marR="76200" marT="38100" marB="38100"/>
                </a:tc>
                <a:tc gridSpan="2">
                  <a:txBody>
                    <a:bodyPr/>
                    <a:lstStyle/>
                    <a:p>
                      <a:pPr algn="ctr"/>
                      <a:r>
                        <a:rPr lang="en-IN" sz="1000">
                          <a:latin typeface="Verdana" panose="020B0604030504040204" pitchFamily="34" charset="0"/>
                          <a:ea typeface="Verdana" panose="020B0604030504040204" pitchFamily="34" charset="0"/>
                        </a:rPr>
                        <a:t>Primary outcome: SBCD extent</a:t>
                      </a:r>
                    </a:p>
                  </a:txBody>
                  <a:tcPr marL="76200" marR="76200" marT="38100" marB="38100"/>
                </a:tc>
                <a:tc hMerge="1">
                  <a:txBody>
                    <a:bodyPr/>
                    <a:lstStyle/>
                    <a:p>
                      <a:endParaRPr lang="en-IN"/>
                    </a:p>
                  </a:txBody>
                  <a:tcPr/>
                </a:tc>
                <a:tc gridSpan="2">
                  <a:txBody>
                    <a:bodyPr/>
                    <a:lstStyle/>
                    <a:p>
                      <a:pPr algn="ctr"/>
                      <a:r>
                        <a:rPr lang="en-IN" sz="1000">
                          <a:latin typeface="Verdana" panose="020B0604030504040204" pitchFamily="34" charset="0"/>
                          <a:ea typeface="Verdana" panose="020B0604030504040204" pitchFamily="34" charset="0"/>
                        </a:rPr>
                        <a:t>SBCD presence</a:t>
                      </a:r>
                    </a:p>
                  </a:txBody>
                  <a:tcPr marL="76200" marR="76200" marT="38100" marB="38100"/>
                </a:tc>
                <a:tc hMerge="1">
                  <a:txBody>
                    <a:bodyPr/>
                    <a:lstStyle/>
                    <a:p>
                      <a:endParaRPr lang="en-IN"/>
                    </a:p>
                  </a:txBody>
                  <a:tcPr/>
                </a:tc>
                <a:tc gridSpan="2">
                  <a:txBody>
                    <a:bodyPr/>
                    <a:lstStyle/>
                    <a:p>
                      <a:pPr algn="ctr"/>
                      <a:r>
                        <a:rPr lang="en-IN" sz="1000">
                          <a:latin typeface="Verdana" panose="020B0604030504040204" pitchFamily="34" charset="0"/>
                          <a:ea typeface="Verdana" panose="020B0604030504040204" pitchFamily="34" charset="0"/>
                        </a:rPr>
                        <a:t>Colonic CD extent</a:t>
                      </a:r>
                    </a:p>
                  </a:txBody>
                  <a:tcPr marL="76200" marR="76200" marT="38100" marB="38100"/>
                </a:tc>
                <a:tc hMerge="1">
                  <a:txBody>
                    <a:bodyPr/>
                    <a:lstStyle/>
                    <a:p>
                      <a:endParaRPr lang="en-IN"/>
                    </a:p>
                  </a:txBody>
                  <a:tcPr/>
                </a:tc>
                <a:tc gridSpan="2">
                  <a:txBody>
                    <a:bodyPr/>
                    <a:lstStyle/>
                    <a:p>
                      <a:pPr algn="ctr"/>
                      <a:r>
                        <a:rPr lang="en-IN" sz="1000">
                          <a:latin typeface="Verdana" panose="020B0604030504040204" pitchFamily="34" charset="0"/>
                          <a:ea typeface="Verdana" panose="020B0604030504040204" pitchFamily="34" charset="0"/>
                        </a:rPr>
                        <a:t>Colonic CD presence</a:t>
                      </a:r>
                    </a:p>
                  </a:txBody>
                  <a:tcPr marL="76200" marR="76200" marT="38100" marB="38100"/>
                </a:tc>
                <a:tc hMerge="1">
                  <a:txBody>
                    <a:bodyPr/>
                    <a:lstStyle/>
                    <a:p>
                      <a:endParaRPr lang="en-IN" sz="10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14395623"/>
                  </a:ext>
                </a:extLst>
              </a:tr>
              <a:tr h="309033">
                <a:tc>
                  <a:txBody>
                    <a:bodyPr/>
                    <a:lstStyle/>
                    <a:p>
                      <a:pPr algn="ctr"/>
                      <a:endParaRPr lang="en-IN" sz="1000">
                        <a:latin typeface="Verdana" panose="020B0604030504040204" pitchFamily="34" charset="0"/>
                        <a:ea typeface="Verdana" panose="020B0604030504040204" pitchFamily="34" charset="0"/>
                      </a:endParaRP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Sensitivity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Specificity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Sensitivity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Specificity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Sensitivity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Specificity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Sensitivity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Specificity</a:t>
                      </a:r>
                    </a:p>
                  </a:txBody>
                  <a:tcPr marL="76200" marR="76200" marT="38100" marB="38100"/>
                </a:tc>
                <a:extLst>
                  <a:ext uri="{0D108BD9-81ED-4DB2-BD59-A6C34878D82A}">
                    <a16:rowId xmlns:a16="http://schemas.microsoft.com/office/drawing/2014/main" val="3220154665"/>
                  </a:ext>
                </a:extLst>
              </a:tr>
              <a:tr h="309033">
                <a:tc>
                  <a:txBody>
                    <a:bodyPr/>
                    <a:lstStyle/>
                    <a:p>
                      <a:pPr algn="l"/>
                      <a:r>
                        <a:rPr lang="en-IN" sz="1000">
                          <a:latin typeface="Verdana" panose="020B0604030504040204" pitchFamily="34" charset="0"/>
                          <a:ea typeface="Verdana" panose="020B0604030504040204" pitchFamily="34" charset="0"/>
                        </a:rPr>
                        <a:t>MRI</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80% </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95%</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97%</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96%</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22%</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93%</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64%</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96%</a:t>
                      </a:r>
                    </a:p>
                  </a:txBody>
                  <a:tcPr marL="76200" marR="76200" marT="38100" marB="38100"/>
                </a:tc>
                <a:extLst>
                  <a:ext uri="{0D108BD9-81ED-4DB2-BD59-A6C34878D82A}">
                    <a16:rowId xmlns:a16="http://schemas.microsoft.com/office/drawing/2014/main" val="2389108581"/>
                  </a:ext>
                </a:extLst>
              </a:tr>
              <a:tr h="309033">
                <a:tc>
                  <a:txBody>
                    <a:bodyPr/>
                    <a:lstStyle/>
                    <a:p>
                      <a:pPr algn="l"/>
                      <a:r>
                        <a:rPr lang="en-IN" sz="1000">
                          <a:latin typeface="Verdana" panose="020B0604030504040204" pitchFamily="34" charset="0"/>
                          <a:ea typeface="Verdana" panose="020B0604030504040204" pitchFamily="34" charset="0"/>
                        </a:rPr>
                        <a:t>IUS</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70%</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81%</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92%</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84%</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17%</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93%</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73%</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96%</a:t>
                      </a:r>
                    </a:p>
                  </a:txBody>
                  <a:tcPr marL="76200" marR="76200" marT="38100" marB="38100"/>
                </a:tc>
                <a:extLst>
                  <a:ext uri="{0D108BD9-81ED-4DB2-BD59-A6C34878D82A}">
                    <a16:rowId xmlns:a16="http://schemas.microsoft.com/office/drawing/2014/main" val="895861512"/>
                  </a:ext>
                </a:extLst>
              </a:tr>
              <a:tr h="381000">
                <a:tc>
                  <a:txBody>
                    <a:bodyPr/>
                    <a:lstStyle/>
                    <a:p>
                      <a:pPr algn="l"/>
                      <a:r>
                        <a:rPr lang="en-IN" sz="1000">
                          <a:latin typeface="Verdana" panose="020B0604030504040204" pitchFamily="34" charset="0"/>
                          <a:ea typeface="Verdana" panose="020B0604030504040204" pitchFamily="34" charset="0"/>
                        </a:rPr>
                        <a:t>Difference</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10% </a:t>
                      </a:r>
                    </a:p>
                    <a:p>
                      <a:pPr algn="ctr"/>
                      <a:r>
                        <a:rPr lang="en-IN" sz="1000">
                          <a:latin typeface="Verdana" panose="020B0604030504040204" pitchFamily="34" charset="0"/>
                          <a:ea typeface="Verdana" panose="020B0604030504040204" pitchFamily="34" charset="0"/>
                        </a:rPr>
                        <a:t>(p=0.027)</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14%</a:t>
                      </a:r>
                    </a:p>
                    <a:p>
                      <a:pPr algn="ctr"/>
                      <a:r>
                        <a:rPr lang="en-IN" sz="1000">
                          <a:latin typeface="Verdana" panose="020B0604030504040204" pitchFamily="34" charset="0"/>
                          <a:ea typeface="Verdana" panose="020B0604030504040204" pitchFamily="34" charset="0"/>
                        </a:rPr>
                        <a:t>(p=0.039)</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5%</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12%</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5%</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0%</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0%</a:t>
                      </a:r>
                    </a:p>
                  </a:txBody>
                  <a:tcPr marL="76200" marR="76200" marT="38100" marB="38100"/>
                </a:tc>
                <a:extLst>
                  <a:ext uri="{0D108BD9-81ED-4DB2-BD59-A6C34878D82A}">
                    <a16:rowId xmlns:a16="http://schemas.microsoft.com/office/drawing/2014/main" val="2798977670"/>
                  </a:ext>
                </a:extLst>
              </a:tr>
            </a:tbl>
          </a:graphicData>
        </a:graphic>
      </p:graphicFrame>
    </p:spTree>
    <p:extLst>
      <p:ext uri="{BB962C8B-B14F-4D97-AF65-F5344CB8AC3E}">
        <p14:creationId xmlns:p14="http://schemas.microsoft.com/office/powerpoint/2010/main" val="28008240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997A-B64B-46ED-8FF9-A2086D06B01E}"/>
              </a:ext>
            </a:extLst>
          </p:cNvPr>
          <p:cNvSpPr>
            <a:spLocks noGrp="1"/>
          </p:cNvSpPr>
          <p:nvPr>
            <p:ph type="title"/>
          </p:nvPr>
        </p:nvSpPr>
        <p:spPr>
          <a:xfrm>
            <a:off x="605367" y="378458"/>
            <a:ext cx="10145760" cy="923330"/>
          </a:xfrm>
        </p:spPr>
        <p:txBody>
          <a:bodyPr/>
          <a:lstStyle/>
          <a:p>
            <a:r>
              <a:rPr lang="en-IN" altLang="ko-KR">
                <a:solidFill>
                  <a:schemeClr val="tx1"/>
                </a:solidFill>
              </a:rPr>
              <a:t>Comparative accuracy of IUS vs </a:t>
            </a:r>
            <a:br>
              <a:rPr lang="en-IN" altLang="ko-KR">
                <a:solidFill>
                  <a:schemeClr val="tx1"/>
                </a:solidFill>
              </a:rPr>
            </a:br>
            <a:r>
              <a:rPr lang="en-IN" altLang="ko-KR">
                <a:solidFill>
                  <a:schemeClr val="tx1"/>
                </a:solidFill>
              </a:rPr>
              <a:t>MRE + colonoscopy</a:t>
            </a:r>
            <a:endParaRPr lang="ko-KR" altLang="en-US">
              <a:solidFill>
                <a:schemeClr val="tx1"/>
              </a:solidFill>
            </a:endParaRPr>
          </a:p>
        </p:txBody>
      </p:sp>
      <p:sp>
        <p:nvSpPr>
          <p:cNvPr id="4" name="Slide Number Placeholder 3">
            <a:extLst>
              <a:ext uri="{FF2B5EF4-FFF2-40B4-BE49-F238E27FC236}">
                <a16:creationId xmlns:a16="http://schemas.microsoft.com/office/drawing/2014/main" id="{78AC0732-AA3E-48CD-A8C7-2F3DA02CCE56}"/>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8</a:t>
            </a:fld>
            <a:endParaRPr lang="en-US">
              <a:solidFill>
                <a:srgbClr val="646464"/>
              </a:solidFill>
            </a:endParaRPr>
          </a:p>
        </p:txBody>
      </p:sp>
      <p:sp>
        <p:nvSpPr>
          <p:cNvPr id="5" name="Text Placeholder 4">
            <a:extLst>
              <a:ext uri="{FF2B5EF4-FFF2-40B4-BE49-F238E27FC236}">
                <a16:creationId xmlns:a16="http://schemas.microsoft.com/office/drawing/2014/main" id="{D40C8F88-6CE0-49CD-AC97-82F749DF7AB7}"/>
              </a:ext>
            </a:extLst>
          </p:cNvPr>
          <p:cNvSpPr>
            <a:spLocks noGrp="1"/>
          </p:cNvSpPr>
          <p:nvPr>
            <p:ph type="body" sz="quarter" idx="17"/>
          </p:nvPr>
        </p:nvSpPr>
        <p:spPr>
          <a:xfrm>
            <a:off x="540206" y="6439895"/>
            <a:ext cx="8382000" cy="275167"/>
          </a:xfrm>
        </p:spPr>
        <p:txBody>
          <a:bodyPr/>
          <a:lstStyle/>
          <a:p>
            <a:endParaRPr lang="en-IN" b="0" i="0">
              <a:solidFill>
                <a:srgbClr val="222222"/>
              </a:solidFill>
              <a:effectLst/>
              <a:latin typeface="Arial" panose="020B0604020202020204" pitchFamily="34" charset="0"/>
            </a:endParaRPr>
          </a:p>
          <a:p>
            <a:r>
              <a:rPr lang="en-IN">
                <a:solidFill>
                  <a:srgbClr val="222222"/>
                </a:solidFill>
                <a:latin typeface="Arial" panose="020B0604020202020204" pitchFamily="34" charset="0"/>
              </a:rPr>
              <a:t>IBD, inflammatory bowel disease; IUS, intestinal ultrasound, CD, Crohn’s disease; MRE, magnetic resonance </a:t>
            </a:r>
            <a:r>
              <a:rPr lang="en-IN" err="1">
                <a:solidFill>
                  <a:srgbClr val="222222"/>
                </a:solidFill>
                <a:latin typeface="Arial" panose="020B0604020202020204" pitchFamily="34" charset="0"/>
              </a:rPr>
              <a:t>enterography</a:t>
            </a:r>
            <a:r>
              <a:rPr lang="en-IN">
                <a:solidFill>
                  <a:srgbClr val="222222"/>
                </a:solidFill>
                <a:latin typeface="Arial" panose="020B0604020202020204" pitchFamily="34" charset="0"/>
              </a:rPr>
              <a:t>, PPV, positive predictive value; NPV, negative predictive value</a:t>
            </a:r>
          </a:p>
          <a:p>
            <a:r>
              <a:rPr lang="en-IN" b="0" i="0" err="1">
                <a:solidFill>
                  <a:srgbClr val="222222"/>
                </a:solidFill>
                <a:effectLst/>
                <a:latin typeface="Arial" panose="020B0604020202020204" pitchFamily="34" charset="0"/>
              </a:rPr>
              <a:t>Allocca</a:t>
            </a:r>
            <a:r>
              <a:rPr lang="en-IN" b="0" i="0">
                <a:solidFill>
                  <a:srgbClr val="222222"/>
                </a:solidFill>
                <a:effectLst/>
                <a:latin typeface="Arial" panose="020B0604020202020204" pitchFamily="34" charset="0"/>
              </a:rPr>
              <a:t>, M., et al. (2018). </a:t>
            </a:r>
            <a:r>
              <a:rPr lang="en-IN" b="0" i="1">
                <a:solidFill>
                  <a:srgbClr val="222222"/>
                </a:solidFill>
                <a:effectLst/>
                <a:latin typeface="Arial" panose="020B0604020202020204" pitchFamily="34" charset="0"/>
              </a:rPr>
              <a:t>Journal of Crohn's and Colitis</a:t>
            </a:r>
            <a:r>
              <a:rPr lang="en-IN" b="0" i="0">
                <a:solidFill>
                  <a:srgbClr val="222222"/>
                </a:solidFill>
                <a:effectLst/>
                <a:latin typeface="Arial" panose="020B0604020202020204" pitchFamily="34" charset="0"/>
              </a:rPr>
              <a:t>, </a:t>
            </a:r>
            <a:r>
              <a:rPr lang="en-IN" b="0" i="1">
                <a:solidFill>
                  <a:srgbClr val="222222"/>
                </a:solidFill>
                <a:effectLst/>
                <a:latin typeface="Arial" panose="020B0604020202020204" pitchFamily="34" charset="0"/>
              </a:rPr>
              <a:t>12</a:t>
            </a:r>
            <a:r>
              <a:rPr lang="en-IN" b="0" i="0">
                <a:solidFill>
                  <a:srgbClr val="222222"/>
                </a:solidFill>
                <a:effectLst/>
                <a:latin typeface="Arial" panose="020B0604020202020204" pitchFamily="34" charset="0"/>
              </a:rPr>
              <a:t>(11), 1280-1287.</a:t>
            </a:r>
            <a:endParaRPr lang="ko-KR" altLang="en-US"/>
          </a:p>
        </p:txBody>
      </p:sp>
      <p:sp>
        <p:nvSpPr>
          <p:cNvPr id="9" name="Rectangle 8">
            <a:extLst>
              <a:ext uri="{FF2B5EF4-FFF2-40B4-BE49-F238E27FC236}">
                <a16:creationId xmlns:a16="http://schemas.microsoft.com/office/drawing/2014/main" id="{113F31E9-2CB1-91CA-EBE4-054AAC00AAC1}"/>
              </a:ext>
            </a:extLst>
          </p:cNvPr>
          <p:cNvSpPr/>
          <p:nvPr/>
        </p:nvSpPr>
        <p:spPr>
          <a:xfrm>
            <a:off x="1077899" y="1572342"/>
            <a:ext cx="2685154" cy="271934"/>
          </a:xfrm>
          <a:prstGeom prst="rect">
            <a:avLst/>
          </a:prstGeom>
        </p:spPr>
        <p:txBody>
          <a:bodyPr wrap="square">
            <a:spAutoFit/>
          </a:bodyPr>
          <a:lstStyle/>
          <a:p>
            <a:pPr defTabSz="914363">
              <a:defRPr/>
            </a:pPr>
            <a:r>
              <a:rPr lang="en-US" sz="1167" b="1" u="sng">
                <a:solidFill>
                  <a:srgbClr val="003479"/>
                </a:solidFill>
                <a:latin typeface="Verdana" panose="020B0604030504040204" pitchFamily="34" charset="0"/>
                <a:ea typeface="Verdana" panose="020B0604030504040204" pitchFamily="34" charset="0"/>
                <a:cs typeface="Verdana" panose="020B0604030504040204" pitchFamily="34" charset="0"/>
              </a:rPr>
              <a:t>Study details</a:t>
            </a:r>
            <a:endParaRPr lang="en-US" sz="1167" u="sng">
              <a:solidFill>
                <a:srgbClr val="003479"/>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E21457B3-28B9-C787-B9BD-395C988487A3}"/>
              </a:ext>
            </a:extLst>
          </p:cNvPr>
          <p:cNvSpPr/>
          <p:nvPr/>
        </p:nvSpPr>
        <p:spPr>
          <a:xfrm>
            <a:off x="1077898" y="1881192"/>
            <a:ext cx="10555408" cy="246221"/>
          </a:xfrm>
          <a:prstGeom prst="rect">
            <a:avLst/>
          </a:prstGeom>
        </p:spPr>
        <p:txBody>
          <a:bodyPr wrap="square">
            <a:spAutoFit/>
          </a:bodyPr>
          <a:lstStyle/>
          <a:p>
            <a:pPr algn="just" defTabSz="761970">
              <a:defRPr/>
            </a:pPr>
            <a:r>
              <a:rPr lang="en-US" sz="1000" kern="0">
                <a:solidFill>
                  <a:srgbClr val="000000"/>
                </a:solidFill>
                <a:latin typeface="Verdana" panose="020B0604030504040204" pitchFamily="34" charset="0"/>
                <a:ea typeface="Verdana" panose="020B0604030504040204" pitchFamily="34" charset="0"/>
              </a:rPr>
              <a:t>A consecutive, prospective study in a tertiary Italian IBD center, including 60 patients with ileal and/or colonic CD, followed up for 1 week.</a:t>
            </a:r>
            <a:endParaRPr lang="en-US" sz="1500" kern="0">
              <a:solidFill>
                <a:sysClr val="windowText" lastClr="000000"/>
              </a:solidFill>
              <a:latin typeface="Verdana" panose="020B0604030504040204" pitchFamily="34" charset="0"/>
              <a:ea typeface="Verdana" panose="020B0604030504040204" pitchFamily="34" charset="0"/>
            </a:endParaRPr>
          </a:p>
        </p:txBody>
      </p:sp>
      <p:graphicFrame>
        <p:nvGraphicFramePr>
          <p:cNvPr id="13" name="Table 13">
            <a:extLst>
              <a:ext uri="{FF2B5EF4-FFF2-40B4-BE49-F238E27FC236}">
                <a16:creationId xmlns:a16="http://schemas.microsoft.com/office/drawing/2014/main" id="{634E3D0C-175D-B116-E429-02F2A5746F2C}"/>
              </a:ext>
            </a:extLst>
          </p:cNvPr>
          <p:cNvGraphicFramePr>
            <a:graphicFrameLocks noGrp="1"/>
          </p:cNvGraphicFramePr>
          <p:nvPr/>
        </p:nvGraphicFramePr>
        <p:xfrm>
          <a:off x="1614247" y="2571788"/>
          <a:ext cx="8128000"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350804112"/>
                    </a:ext>
                  </a:extLst>
                </a:gridCol>
                <a:gridCol w="1354667">
                  <a:extLst>
                    <a:ext uri="{9D8B030D-6E8A-4147-A177-3AD203B41FA5}">
                      <a16:colId xmlns:a16="http://schemas.microsoft.com/office/drawing/2014/main" val="3433772556"/>
                    </a:ext>
                  </a:extLst>
                </a:gridCol>
                <a:gridCol w="1354667">
                  <a:extLst>
                    <a:ext uri="{9D8B030D-6E8A-4147-A177-3AD203B41FA5}">
                      <a16:colId xmlns:a16="http://schemas.microsoft.com/office/drawing/2014/main" val="2958584366"/>
                    </a:ext>
                  </a:extLst>
                </a:gridCol>
                <a:gridCol w="1354667">
                  <a:extLst>
                    <a:ext uri="{9D8B030D-6E8A-4147-A177-3AD203B41FA5}">
                      <a16:colId xmlns:a16="http://schemas.microsoft.com/office/drawing/2014/main" val="476293362"/>
                    </a:ext>
                  </a:extLst>
                </a:gridCol>
                <a:gridCol w="1354667">
                  <a:extLst>
                    <a:ext uri="{9D8B030D-6E8A-4147-A177-3AD203B41FA5}">
                      <a16:colId xmlns:a16="http://schemas.microsoft.com/office/drawing/2014/main" val="1657258679"/>
                    </a:ext>
                  </a:extLst>
                </a:gridCol>
                <a:gridCol w="1354667">
                  <a:extLst>
                    <a:ext uri="{9D8B030D-6E8A-4147-A177-3AD203B41FA5}">
                      <a16:colId xmlns:a16="http://schemas.microsoft.com/office/drawing/2014/main" val="4079254304"/>
                    </a:ext>
                  </a:extLst>
                </a:gridCol>
              </a:tblGrid>
              <a:tr h="309033">
                <a:tc>
                  <a:txBody>
                    <a:bodyPr/>
                    <a:lstStyle/>
                    <a:p>
                      <a:endParaRPr lang="en-IN" sz="1000">
                        <a:latin typeface="Verdana" panose="020B0604030504040204" pitchFamily="34" charset="0"/>
                        <a:ea typeface="Verdana" panose="020B0604030504040204" pitchFamily="34" charset="0"/>
                      </a:endParaRP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Localisation </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Disease activity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Strictures</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Fistulas</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Abscess </a:t>
                      </a:r>
                    </a:p>
                  </a:txBody>
                  <a:tcPr marL="76200" marR="76200" marT="38100" marB="38100"/>
                </a:tc>
                <a:extLst>
                  <a:ext uri="{0D108BD9-81ED-4DB2-BD59-A6C34878D82A}">
                    <a16:rowId xmlns:a16="http://schemas.microsoft.com/office/drawing/2014/main" val="1725872163"/>
                  </a:ext>
                </a:extLst>
              </a:tr>
              <a:tr h="309033">
                <a:tc>
                  <a:txBody>
                    <a:bodyPr/>
                    <a:lstStyle/>
                    <a:p>
                      <a:r>
                        <a:rPr lang="en-IN" sz="1000">
                          <a:latin typeface="Verdana" panose="020B0604030504040204" pitchFamily="34" charset="0"/>
                          <a:ea typeface="Verdana" panose="020B0604030504040204" pitchFamily="34" charset="0"/>
                        </a:rPr>
                        <a:t>Sensitivity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88%</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92%</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75%</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100%</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100%</a:t>
                      </a:r>
                    </a:p>
                  </a:txBody>
                  <a:tcPr marL="76200" marR="76200" marT="38100" marB="38100"/>
                </a:tc>
                <a:extLst>
                  <a:ext uri="{0D108BD9-81ED-4DB2-BD59-A6C34878D82A}">
                    <a16:rowId xmlns:a16="http://schemas.microsoft.com/office/drawing/2014/main" val="4102322577"/>
                  </a:ext>
                </a:extLst>
              </a:tr>
              <a:tr h="309033">
                <a:tc>
                  <a:txBody>
                    <a:bodyPr/>
                    <a:lstStyle/>
                    <a:p>
                      <a:r>
                        <a:rPr lang="en-IN" sz="1000">
                          <a:latin typeface="Verdana" panose="020B0604030504040204" pitchFamily="34" charset="0"/>
                          <a:ea typeface="Verdana" panose="020B0604030504040204" pitchFamily="34" charset="0"/>
                        </a:rPr>
                        <a:t>Specificity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96%</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100%</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86%</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98%</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96%</a:t>
                      </a:r>
                    </a:p>
                  </a:txBody>
                  <a:tcPr marL="76200" marR="76200" marT="38100" marB="38100"/>
                </a:tc>
                <a:extLst>
                  <a:ext uri="{0D108BD9-81ED-4DB2-BD59-A6C34878D82A}">
                    <a16:rowId xmlns:a16="http://schemas.microsoft.com/office/drawing/2014/main" val="3626695332"/>
                  </a:ext>
                </a:extLst>
              </a:tr>
              <a:tr h="309033">
                <a:tc>
                  <a:txBody>
                    <a:bodyPr/>
                    <a:lstStyle/>
                    <a:p>
                      <a:r>
                        <a:rPr lang="en-IN" sz="1000">
                          <a:latin typeface="Verdana" panose="020B0604030504040204" pitchFamily="34" charset="0"/>
                          <a:ea typeface="Verdana" panose="020B0604030504040204" pitchFamily="34" charset="0"/>
                        </a:rPr>
                        <a:t>Accuracy</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91%</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96%</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81%</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98%</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96%</a:t>
                      </a:r>
                    </a:p>
                  </a:txBody>
                  <a:tcPr marL="76200" marR="76200" marT="38100" marB="38100"/>
                </a:tc>
                <a:extLst>
                  <a:ext uri="{0D108BD9-81ED-4DB2-BD59-A6C34878D82A}">
                    <a16:rowId xmlns:a16="http://schemas.microsoft.com/office/drawing/2014/main" val="2109387193"/>
                  </a:ext>
                </a:extLst>
              </a:tr>
              <a:tr h="309033">
                <a:tc>
                  <a:txBody>
                    <a:bodyPr/>
                    <a:lstStyle/>
                    <a:p>
                      <a:r>
                        <a:rPr lang="en-IN" sz="1000">
                          <a:latin typeface="Verdana" panose="020B0604030504040204" pitchFamily="34" charset="0"/>
                          <a:ea typeface="Verdana" panose="020B0604030504040204" pitchFamily="34" charset="0"/>
                        </a:rPr>
                        <a:t>PPV</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96%</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100%</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78%</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66%</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33%</a:t>
                      </a:r>
                    </a:p>
                  </a:txBody>
                  <a:tcPr marL="76200" marR="76200" marT="38100" marB="38100"/>
                </a:tc>
                <a:extLst>
                  <a:ext uri="{0D108BD9-81ED-4DB2-BD59-A6C34878D82A}">
                    <a16:rowId xmlns:a16="http://schemas.microsoft.com/office/drawing/2014/main" val="3477422913"/>
                  </a:ext>
                </a:extLst>
              </a:tr>
              <a:tr h="309033">
                <a:tc>
                  <a:txBody>
                    <a:bodyPr/>
                    <a:lstStyle/>
                    <a:p>
                      <a:r>
                        <a:rPr lang="en-IN" sz="1000">
                          <a:latin typeface="Verdana" panose="020B0604030504040204" pitchFamily="34" charset="0"/>
                          <a:ea typeface="Verdana" panose="020B0604030504040204" pitchFamily="34" charset="0"/>
                        </a:rPr>
                        <a:t>NPV</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85%</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94%</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83%</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100%</a:t>
                      </a:r>
                    </a:p>
                  </a:txBody>
                  <a:tcPr marL="76200" marR="76200" marT="38100" marB="38100"/>
                </a:tc>
                <a:tc>
                  <a:txBody>
                    <a:bodyPr/>
                    <a:lstStyle/>
                    <a:p>
                      <a:pPr algn="ctr"/>
                      <a:r>
                        <a:rPr lang="en-IN" sz="1000">
                          <a:latin typeface="Verdana" panose="020B0604030504040204" pitchFamily="34" charset="0"/>
                          <a:ea typeface="Verdana" panose="020B0604030504040204" pitchFamily="34" charset="0"/>
                        </a:rPr>
                        <a:t>100%</a:t>
                      </a:r>
                    </a:p>
                  </a:txBody>
                  <a:tcPr marL="76200" marR="76200" marT="38100" marB="38100"/>
                </a:tc>
                <a:extLst>
                  <a:ext uri="{0D108BD9-81ED-4DB2-BD59-A6C34878D82A}">
                    <a16:rowId xmlns:a16="http://schemas.microsoft.com/office/drawing/2014/main" val="358732620"/>
                  </a:ext>
                </a:extLst>
              </a:tr>
            </a:tbl>
          </a:graphicData>
        </a:graphic>
      </p:graphicFrame>
      <p:sp>
        <p:nvSpPr>
          <p:cNvPr id="14" name="TextBox 13">
            <a:extLst>
              <a:ext uri="{FF2B5EF4-FFF2-40B4-BE49-F238E27FC236}">
                <a16:creationId xmlns:a16="http://schemas.microsoft.com/office/drawing/2014/main" id="{86CFDF10-4FF0-A6F2-2181-44CEDA1D136A}"/>
              </a:ext>
            </a:extLst>
          </p:cNvPr>
          <p:cNvSpPr txBox="1"/>
          <p:nvPr/>
        </p:nvSpPr>
        <p:spPr>
          <a:xfrm>
            <a:off x="1614247" y="2315307"/>
            <a:ext cx="3524368" cy="271934"/>
          </a:xfrm>
          <a:prstGeom prst="rect">
            <a:avLst/>
          </a:prstGeom>
          <a:noFill/>
        </p:spPr>
        <p:txBody>
          <a:bodyPr wrap="square" rtlCol="0">
            <a:spAutoFit/>
          </a:bodyPr>
          <a:lstStyle/>
          <a:p>
            <a:pPr defTabSz="608486" fontAlgn="base">
              <a:spcBef>
                <a:spcPct val="50000"/>
              </a:spcBef>
              <a:spcAft>
                <a:spcPct val="0"/>
              </a:spcAft>
            </a:pPr>
            <a:r>
              <a:rPr lang="en-IN" sz="1167" b="1">
                <a:solidFill>
                  <a:srgbClr val="00A0DF"/>
                </a:solidFill>
                <a:latin typeface="Verdana" panose="020B0604030504040204" pitchFamily="34" charset="0"/>
                <a:ea typeface="Verdana" panose="020B0604030504040204" pitchFamily="34" charset="0"/>
              </a:rPr>
              <a:t>Accuracy of IUS</a:t>
            </a:r>
          </a:p>
        </p:txBody>
      </p:sp>
      <p:sp>
        <p:nvSpPr>
          <p:cNvPr id="20" name="Rectangle 19">
            <a:extLst>
              <a:ext uri="{FF2B5EF4-FFF2-40B4-BE49-F238E27FC236}">
                <a16:creationId xmlns:a16="http://schemas.microsoft.com/office/drawing/2014/main" id="{BEB20EE2-A8D8-9C3D-936A-88B61BAB9128}"/>
              </a:ext>
            </a:extLst>
          </p:cNvPr>
          <p:cNvSpPr/>
          <p:nvPr/>
        </p:nvSpPr>
        <p:spPr bwMode="auto">
          <a:xfrm>
            <a:off x="-1" y="5017819"/>
            <a:ext cx="2091071" cy="924598"/>
          </a:xfrm>
          <a:prstGeom prst="rect">
            <a:avLst/>
          </a:prstGeom>
          <a:solidFill>
            <a:schemeClr val="accent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grpSp>
        <p:nvGrpSpPr>
          <p:cNvPr id="21" name="Group 20">
            <a:extLst>
              <a:ext uri="{FF2B5EF4-FFF2-40B4-BE49-F238E27FC236}">
                <a16:creationId xmlns:a16="http://schemas.microsoft.com/office/drawing/2014/main" id="{5B6C5898-D32C-CC59-07E6-3ED6FF2D4E2A}"/>
              </a:ext>
            </a:extLst>
          </p:cNvPr>
          <p:cNvGrpSpPr/>
          <p:nvPr/>
        </p:nvGrpSpPr>
        <p:grpSpPr>
          <a:xfrm>
            <a:off x="171231" y="5172341"/>
            <a:ext cx="1894483" cy="475650"/>
            <a:chOff x="205477" y="6206809"/>
            <a:chExt cx="2273379" cy="570780"/>
          </a:xfrm>
        </p:grpSpPr>
        <p:sp>
          <p:nvSpPr>
            <p:cNvPr id="22" name="Google Shape;1992;p92">
              <a:extLst>
                <a:ext uri="{FF2B5EF4-FFF2-40B4-BE49-F238E27FC236}">
                  <a16:creationId xmlns:a16="http://schemas.microsoft.com/office/drawing/2014/main" id="{954F4AE1-0EBC-172C-9E2E-704A01EBC3E7}"/>
                </a:ext>
              </a:extLst>
            </p:cNvPr>
            <p:cNvSpPr/>
            <p:nvPr/>
          </p:nvSpPr>
          <p:spPr>
            <a:xfrm>
              <a:off x="205477" y="6224697"/>
              <a:ext cx="370153" cy="552892"/>
            </a:xfrm>
            <a:custGeom>
              <a:avLst/>
              <a:gdLst/>
              <a:ahLst/>
              <a:cxnLst/>
              <a:rect l="l" t="t" r="r" b="b"/>
              <a:pathLst>
                <a:path w="42" h="62" extrusionOk="0">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3" name="Rectangle 22">
              <a:extLst>
                <a:ext uri="{FF2B5EF4-FFF2-40B4-BE49-F238E27FC236}">
                  <a16:creationId xmlns:a16="http://schemas.microsoft.com/office/drawing/2014/main" id="{12E77EF2-B227-1CEB-D716-7D11B2E44F21}"/>
                </a:ext>
              </a:extLst>
            </p:cNvPr>
            <p:cNvSpPr/>
            <p:nvPr/>
          </p:nvSpPr>
          <p:spPr>
            <a:xfrm>
              <a:off x="679999" y="6206809"/>
              <a:ext cx="1798857" cy="541841"/>
            </a:xfrm>
            <a:prstGeom prst="rect">
              <a:avLst/>
            </a:prstGeom>
          </p:spPr>
          <p:txBody>
            <a:bodyPr wrap="square">
              <a:spAutoFit/>
            </a:bodyPr>
            <a:lstStyle/>
            <a:p>
              <a:pPr defTabSz="571477"/>
              <a:r>
                <a:rPr lang="en-US" sz="1167" b="1">
                  <a:solidFill>
                    <a:srgbClr val="FFFFFF"/>
                  </a:solidFill>
                  <a:latin typeface="Verdana" panose="020B0604030504040204" pitchFamily="34" charset="0"/>
                  <a:ea typeface="Verdana" panose="020B0604030504040204" pitchFamily="34" charset="0"/>
                </a:rPr>
                <a:t>KEY STUDY CONCLUSIONS </a:t>
              </a:r>
            </a:p>
          </p:txBody>
        </p:sp>
      </p:grpSp>
      <p:sp>
        <p:nvSpPr>
          <p:cNvPr id="27" name="Rectangle 26">
            <a:extLst>
              <a:ext uri="{FF2B5EF4-FFF2-40B4-BE49-F238E27FC236}">
                <a16:creationId xmlns:a16="http://schemas.microsoft.com/office/drawing/2014/main" id="{8752F212-CDED-5EA6-E883-54D2E4250EC1}"/>
              </a:ext>
            </a:extLst>
          </p:cNvPr>
          <p:cNvSpPr/>
          <p:nvPr/>
        </p:nvSpPr>
        <p:spPr bwMode="auto">
          <a:xfrm>
            <a:off x="2348667" y="5017819"/>
            <a:ext cx="6659159" cy="92459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defTabSz="761970" fontAlgn="base">
              <a:spcBef>
                <a:spcPct val="0"/>
              </a:spcBef>
              <a:spcAft>
                <a:spcPct val="0"/>
              </a:spcAft>
            </a:pPr>
            <a:r>
              <a:rPr lang="en-US" sz="1000">
                <a:solidFill>
                  <a:srgbClr val="212121"/>
                </a:solidFill>
                <a:latin typeface="Verdana" panose="020B0604030504040204" pitchFamily="34" charset="0"/>
                <a:ea typeface="Verdana" panose="020B0604030504040204" pitchFamily="34" charset="0"/>
                <a:cs typeface="ヒラギノ角ゴ ProN W3" pitchFamily="-110" charset="-128"/>
                <a:sym typeface="Arial" pitchFamily="-110" charset="0"/>
              </a:rPr>
              <a:t>IUS is very accurate in assessing ileocolonic CD.</a:t>
            </a:r>
          </a:p>
          <a:p>
            <a:pPr defTabSz="761970" fontAlgn="base">
              <a:spcBef>
                <a:spcPct val="0"/>
              </a:spcBef>
              <a:spcAft>
                <a:spcPct val="0"/>
              </a:spcAft>
            </a:pPr>
            <a:endParaRPr lang="en-US" sz="1000">
              <a:solidFill>
                <a:srgbClr val="212121"/>
              </a:solidFill>
              <a:latin typeface="Verdana" panose="020B0604030504040204" pitchFamily="34" charset="0"/>
              <a:ea typeface="Verdana" panose="020B0604030504040204" pitchFamily="34" charset="0"/>
              <a:cs typeface="ヒラギノ角ゴ ProN W3" pitchFamily="-110" charset="-128"/>
              <a:sym typeface="Arial" pitchFamily="-110" charset="0"/>
            </a:endParaRPr>
          </a:p>
          <a:p>
            <a:pPr defTabSz="761970" fontAlgn="base">
              <a:spcBef>
                <a:spcPct val="0"/>
              </a:spcBef>
              <a:spcAft>
                <a:spcPct val="0"/>
              </a:spcAft>
            </a:pPr>
            <a:r>
              <a:rPr lang="en-US" sz="1000">
                <a:solidFill>
                  <a:srgbClr val="212121"/>
                </a:solidFill>
                <a:latin typeface="Verdana" panose="020B0604030504040204" pitchFamily="34" charset="0"/>
                <a:ea typeface="Verdana" panose="020B0604030504040204" pitchFamily="34" charset="0"/>
                <a:cs typeface="ヒラギノ角ゴ ProN W3" pitchFamily="-110" charset="-128"/>
                <a:sym typeface="Arial" pitchFamily="-110" charset="0"/>
              </a:rPr>
              <a:t>Non-invasive, easy-to-use tool in clinical practice</a:t>
            </a:r>
          </a:p>
          <a:p>
            <a:pPr defTabSz="761970" fontAlgn="base">
              <a:spcBef>
                <a:spcPct val="0"/>
              </a:spcBef>
              <a:spcAft>
                <a:spcPct val="0"/>
              </a:spcAft>
            </a:pPr>
            <a:r>
              <a:rPr lang="en-US" sz="1000">
                <a:solidFill>
                  <a:srgbClr val="212121"/>
                </a:solidFill>
                <a:latin typeface="Verdana" panose="020B0604030504040204" pitchFamily="34" charset="0"/>
                <a:ea typeface="Verdana" panose="020B0604030504040204" pitchFamily="34" charset="0"/>
                <a:cs typeface="ヒラギノ角ゴ ProN W3" pitchFamily="-110" charset="-128"/>
                <a:sym typeface="Arial" pitchFamily="-110" charset="0"/>
              </a:rPr>
              <a:t>Concordance between IUS and MRE in the management of CD patients was 0.800 (p&lt;0.001)</a:t>
            </a:r>
          </a:p>
        </p:txBody>
      </p:sp>
      <p:sp>
        <p:nvSpPr>
          <p:cNvPr id="29" name="Google Shape;11764;p291">
            <a:extLst>
              <a:ext uri="{FF2B5EF4-FFF2-40B4-BE49-F238E27FC236}">
                <a16:creationId xmlns:a16="http://schemas.microsoft.com/office/drawing/2014/main" id="{C85536D9-D2DB-D439-FBEA-86D7DB9727B5}"/>
              </a:ext>
            </a:extLst>
          </p:cNvPr>
          <p:cNvSpPr/>
          <p:nvPr/>
        </p:nvSpPr>
        <p:spPr>
          <a:xfrm>
            <a:off x="2187302" y="5292416"/>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1" name="Google Shape;11764;p291">
            <a:extLst>
              <a:ext uri="{FF2B5EF4-FFF2-40B4-BE49-F238E27FC236}">
                <a16:creationId xmlns:a16="http://schemas.microsoft.com/office/drawing/2014/main" id="{1D701DB3-A44B-321F-E96E-20E17454131E}"/>
              </a:ext>
            </a:extLst>
          </p:cNvPr>
          <p:cNvSpPr/>
          <p:nvPr/>
        </p:nvSpPr>
        <p:spPr>
          <a:xfrm>
            <a:off x="2187302" y="5594643"/>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8394473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2C8F-8E0B-4DD1-8A28-9F5E08C6928D}"/>
              </a:ext>
            </a:extLst>
          </p:cNvPr>
          <p:cNvSpPr>
            <a:spLocks noGrp="1"/>
          </p:cNvSpPr>
          <p:nvPr>
            <p:ph type="title"/>
          </p:nvPr>
        </p:nvSpPr>
        <p:spPr>
          <a:xfrm>
            <a:off x="605366" y="378458"/>
            <a:ext cx="10996394" cy="923330"/>
          </a:xfrm>
        </p:spPr>
        <p:txBody>
          <a:bodyPr/>
          <a:lstStyle/>
          <a:p>
            <a:r>
              <a:rPr lang="en-US"/>
              <a:t>TRUST study – IUS for monitoring response to treatment in CD</a:t>
            </a:r>
          </a:p>
        </p:txBody>
      </p:sp>
      <p:sp>
        <p:nvSpPr>
          <p:cNvPr id="4" name="Slide Number Placeholder 3">
            <a:extLst>
              <a:ext uri="{FF2B5EF4-FFF2-40B4-BE49-F238E27FC236}">
                <a16:creationId xmlns:a16="http://schemas.microsoft.com/office/drawing/2014/main" id="{1E426619-1602-4E0A-82FE-C977B72BF859}"/>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9</a:t>
            </a:fld>
            <a:endParaRPr lang="en-US">
              <a:solidFill>
                <a:srgbClr val="646464"/>
              </a:solidFill>
            </a:endParaRPr>
          </a:p>
        </p:txBody>
      </p:sp>
      <p:sp>
        <p:nvSpPr>
          <p:cNvPr id="5" name="Text Placeholder 4">
            <a:extLst>
              <a:ext uri="{FF2B5EF4-FFF2-40B4-BE49-F238E27FC236}">
                <a16:creationId xmlns:a16="http://schemas.microsoft.com/office/drawing/2014/main" id="{659CD035-EA04-42DF-A29E-4BAC5ED534D4}"/>
              </a:ext>
            </a:extLst>
          </p:cNvPr>
          <p:cNvSpPr>
            <a:spLocks noGrp="1"/>
          </p:cNvSpPr>
          <p:nvPr>
            <p:ph type="body" sz="quarter" idx="17"/>
          </p:nvPr>
        </p:nvSpPr>
        <p:spPr>
          <a:xfrm>
            <a:off x="396774" y="6443609"/>
            <a:ext cx="9495563" cy="283863"/>
          </a:xfrm>
        </p:spPr>
        <p:txBody>
          <a:bodyPr/>
          <a:lstStyle/>
          <a:p>
            <a:r>
              <a:rPr lang="en-US"/>
              <a:t>TRUST: Transabdominal Ultrasonography of the bowel in subjects with IBD To monitor disease activity; IUS: intestinal ultrasound; CD: Crohn’s disease; HBI: Harvey-Bradshaw index; BWT: bowel wall thickness; CRP: C-reactive protein</a:t>
            </a:r>
          </a:p>
          <a:p>
            <a:r>
              <a:rPr lang="pt-BR"/>
              <a:t>Kucharzik, T. (2017). </a:t>
            </a:r>
            <a:r>
              <a:rPr lang="pt-BR" i="1"/>
              <a:t>Clinical gastroenterology</a:t>
            </a:r>
            <a:r>
              <a:rPr lang="pt-BR"/>
              <a:t>. 15(4), 535–542.e2. </a:t>
            </a:r>
          </a:p>
        </p:txBody>
      </p:sp>
      <p:sp>
        <p:nvSpPr>
          <p:cNvPr id="6" name="Rectangle 5">
            <a:extLst>
              <a:ext uri="{FF2B5EF4-FFF2-40B4-BE49-F238E27FC236}">
                <a16:creationId xmlns:a16="http://schemas.microsoft.com/office/drawing/2014/main" id="{D79AD226-76B5-4AAF-9F9F-D313330916AC}"/>
              </a:ext>
            </a:extLst>
          </p:cNvPr>
          <p:cNvSpPr/>
          <p:nvPr/>
        </p:nvSpPr>
        <p:spPr bwMode="auto">
          <a:xfrm>
            <a:off x="-1" y="5017819"/>
            <a:ext cx="2091071" cy="924598"/>
          </a:xfrm>
          <a:prstGeom prst="rect">
            <a:avLst/>
          </a:prstGeom>
          <a:solidFill>
            <a:schemeClr val="accent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BF460514-BC91-441A-AF1C-05FC4D1BA0FD}"/>
              </a:ext>
            </a:extLst>
          </p:cNvPr>
          <p:cNvSpPr/>
          <p:nvPr/>
        </p:nvSpPr>
        <p:spPr bwMode="auto">
          <a:xfrm>
            <a:off x="2106198" y="4948617"/>
            <a:ext cx="9495563" cy="120948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8" name="Google Shape;1992;p92">
            <a:extLst>
              <a:ext uri="{FF2B5EF4-FFF2-40B4-BE49-F238E27FC236}">
                <a16:creationId xmlns:a16="http://schemas.microsoft.com/office/drawing/2014/main" id="{55657035-806C-4913-8A38-2CAB97675DC6}"/>
              </a:ext>
            </a:extLst>
          </p:cNvPr>
          <p:cNvSpPr/>
          <p:nvPr/>
        </p:nvSpPr>
        <p:spPr>
          <a:xfrm>
            <a:off x="171231" y="5187248"/>
            <a:ext cx="308461" cy="460743"/>
          </a:xfrm>
          <a:custGeom>
            <a:avLst/>
            <a:gdLst/>
            <a:ahLst/>
            <a:cxnLst/>
            <a:rect l="l" t="t" r="r" b="b"/>
            <a:pathLst>
              <a:path w="42" h="62" extrusionOk="0">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9" name="Rectangle 8">
            <a:extLst>
              <a:ext uri="{FF2B5EF4-FFF2-40B4-BE49-F238E27FC236}">
                <a16:creationId xmlns:a16="http://schemas.microsoft.com/office/drawing/2014/main" id="{A610D7AA-DA54-42E1-BE91-EFD66DC0B293}"/>
              </a:ext>
            </a:extLst>
          </p:cNvPr>
          <p:cNvSpPr/>
          <p:nvPr/>
        </p:nvSpPr>
        <p:spPr>
          <a:xfrm>
            <a:off x="566666" y="5172341"/>
            <a:ext cx="1499048" cy="631135"/>
          </a:xfrm>
          <a:prstGeom prst="rect">
            <a:avLst/>
          </a:prstGeom>
        </p:spPr>
        <p:txBody>
          <a:bodyPr wrap="square">
            <a:spAutoFit/>
          </a:bodyPr>
          <a:lstStyle/>
          <a:p>
            <a:pPr defTabSz="571477">
              <a:defRPr/>
            </a:pPr>
            <a:r>
              <a:rPr lang="en-US" sz="1167" b="1">
                <a:solidFill>
                  <a:srgbClr val="FFFFFF"/>
                </a:solidFill>
                <a:latin typeface="Verdana" panose="020B0604030504040204" pitchFamily="34" charset="0"/>
                <a:ea typeface="Verdana" panose="020B0604030504040204" pitchFamily="34" charset="0"/>
              </a:rPr>
              <a:t>KEY RESULTS FOR IUS PARAMETERS</a:t>
            </a:r>
          </a:p>
        </p:txBody>
      </p:sp>
      <p:sp>
        <p:nvSpPr>
          <p:cNvPr id="10" name="Rectangle 9">
            <a:extLst>
              <a:ext uri="{FF2B5EF4-FFF2-40B4-BE49-F238E27FC236}">
                <a16:creationId xmlns:a16="http://schemas.microsoft.com/office/drawing/2014/main" id="{5294021E-DEF1-4D70-9BA4-7D6EBFA0250F}"/>
              </a:ext>
            </a:extLst>
          </p:cNvPr>
          <p:cNvSpPr/>
          <p:nvPr/>
        </p:nvSpPr>
        <p:spPr>
          <a:xfrm>
            <a:off x="2329076" y="5070188"/>
            <a:ext cx="9296258" cy="246221"/>
          </a:xfrm>
          <a:prstGeom prst="rect">
            <a:avLst/>
          </a:prstGeom>
        </p:spPr>
        <p:txBody>
          <a:bodyPr wrap="square">
            <a:spAutoFit/>
          </a:bodyPr>
          <a:lstStyle/>
          <a:p>
            <a:pPr defTabSz="571477">
              <a:spcAft>
                <a:spcPts val="2000"/>
              </a:spcAft>
              <a:defRPr/>
            </a:pPr>
            <a:r>
              <a:rPr lang="en-US" sz="1000">
                <a:solidFill>
                  <a:srgbClr val="000000"/>
                </a:solidFill>
                <a:latin typeface="Verdana" panose="020B0604030504040204" pitchFamily="34" charset="0"/>
                <a:ea typeface="Verdana" panose="020B0604030504040204" pitchFamily="34" charset="0"/>
              </a:rPr>
              <a:t>Patients responding to treatment showed significant improvements in most IUS parameters, including:</a:t>
            </a:r>
          </a:p>
        </p:txBody>
      </p:sp>
      <p:sp>
        <p:nvSpPr>
          <p:cNvPr id="11" name="Google Shape;11764;p291">
            <a:extLst>
              <a:ext uri="{FF2B5EF4-FFF2-40B4-BE49-F238E27FC236}">
                <a16:creationId xmlns:a16="http://schemas.microsoft.com/office/drawing/2014/main" id="{0D87615E-F063-4F30-A1B9-C91E6CC0398C}"/>
              </a:ext>
            </a:extLst>
          </p:cNvPr>
          <p:cNvSpPr/>
          <p:nvPr/>
        </p:nvSpPr>
        <p:spPr>
          <a:xfrm>
            <a:off x="2187302" y="5154581"/>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16" name="Google Shape;11764;p291">
            <a:extLst>
              <a:ext uri="{FF2B5EF4-FFF2-40B4-BE49-F238E27FC236}">
                <a16:creationId xmlns:a16="http://schemas.microsoft.com/office/drawing/2014/main" id="{1E3696A5-83F5-4E53-BF88-9CCAEBF7FAFE}"/>
              </a:ext>
            </a:extLst>
          </p:cNvPr>
          <p:cNvSpPr/>
          <p:nvPr/>
        </p:nvSpPr>
        <p:spPr>
          <a:xfrm>
            <a:off x="2187302" y="5521520"/>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17" name="Google Shape;11764;p291">
            <a:extLst>
              <a:ext uri="{FF2B5EF4-FFF2-40B4-BE49-F238E27FC236}">
                <a16:creationId xmlns:a16="http://schemas.microsoft.com/office/drawing/2014/main" id="{91E8AF73-FD78-4DD4-BF59-A41F9E37267D}"/>
              </a:ext>
            </a:extLst>
          </p:cNvPr>
          <p:cNvSpPr/>
          <p:nvPr/>
        </p:nvSpPr>
        <p:spPr>
          <a:xfrm>
            <a:off x="2187302" y="5748078"/>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18" name="Rectangle 17">
            <a:extLst>
              <a:ext uri="{FF2B5EF4-FFF2-40B4-BE49-F238E27FC236}">
                <a16:creationId xmlns:a16="http://schemas.microsoft.com/office/drawing/2014/main" id="{C400ED23-F3D0-4181-9D47-24E7A646D534}"/>
              </a:ext>
            </a:extLst>
          </p:cNvPr>
          <p:cNvSpPr/>
          <p:nvPr/>
        </p:nvSpPr>
        <p:spPr>
          <a:xfrm>
            <a:off x="1077897" y="1881192"/>
            <a:ext cx="10357377" cy="861774"/>
          </a:xfrm>
          <a:prstGeom prst="rect">
            <a:avLst/>
          </a:prstGeom>
        </p:spPr>
        <p:txBody>
          <a:bodyPr wrap="square">
            <a:spAutoFit/>
          </a:bodyPr>
          <a:lstStyle/>
          <a:p>
            <a:pPr algn="just" defTabSz="761970">
              <a:defRPr/>
            </a:pPr>
            <a:r>
              <a:rPr lang="en-US" sz="1000" kern="0">
                <a:solidFill>
                  <a:srgbClr val="000000"/>
                </a:solidFill>
                <a:latin typeface="Verdana" panose="020B0604030504040204" pitchFamily="34" charset="0"/>
                <a:ea typeface="Verdana" panose="020B0604030504040204" pitchFamily="34" charset="0"/>
              </a:rPr>
              <a:t>Prospective non-interventional multicenter study conducted in 47 German centers to evaluate whether IUS can be used for disease monitoring of patients with CD. 234 CD patients 18 or older, with bowel wall alterations within the terminal ileum and/or segments of the colon who experienced a flare (HBI score of ≥ 7) were </a:t>
            </a:r>
            <a:r>
              <a:rPr lang="en-US" sz="1000">
                <a:solidFill>
                  <a:srgbClr val="000000"/>
                </a:solidFill>
                <a:latin typeface="Verdana" panose="020B0604030504040204" pitchFamily="34" charset="0"/>
                <a:ea typeface="Verdana" panose="020B0604030504040204" pitchFamily="34" charset="0"/>
              </a:rPr>
              <a:t>monitored for 12 months with IUS and received standard care (corticosteroids, conventional immunosuppressives, and/or anti-</a:t>
            </a:r>
            <a:r>
              <a:rPr lang="en-US" sz="1000" err="1">
                <a:solidFill>
                  <a:srgbClr val="000000"/>
                </a:solidFill>
                <a:latin typeface="Verdana" panose="020B0604030504040204" pitchFamily="34" charset="0"/>
                <a:ea typeface="Verdana" panose="020B0604030504040204" pitchFamily="34" charset="0"/>
              </a:rPr>
              <a:t>tumour</a:t>
            </a:r>
            <a:r>
              <a:rPr lang="en-US" sz="1000">
                <a:solidFill>
                  <a:srgbClr val="000000"/>
                </a:solidFill>
                <a:latin typeface="Verdana" panose="020B0604030504040204" pitchFamily="34" charset="0"/>
                <a:ea typeface="Verdana" panose="020B0604030504040204" pitchFamily="34" charset="0"/>
              </a:rPr>
              <a:t> necrosis factor antagonists). </a:t>
            </a:r>
            <a:endParaRPr lang="en-US" sz="1000" kern="0">
              <a:solidFill>
                <a:sysClr val="windowText" lastClr="000000"/>
              </a:solidFill>
              <a:latin typeface="Verdana" panose="020B0604030504040204" pitchFamily="34" charset="0"/>
              <a:ea typeface="Verdana" panose="020B0604030504040204" pitchFamily="34" charset="0"/>
            </a:endParaRPr>
          </a:p>
          <a:p>
            <a:pPr algn="just" defTabSz="761970">
              <a:defRPr/>
            </a:pPr>
            <a:endParaRPr lang="en-US" sz="1000" kern="0">
              <a:solidFill>
                <a:sysClr val="windowText" lastClr="000000"/>
              </a:solidFill>
              <a:latin typeface="Verdana" panose="020B060403050404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C1C33157-FABC-450A-B6E4-5AE7A899742F}"/>
              </a:ext>
            </a:extLst>
          </p:cNvPr>
          <p:cNvSpPr/>
          <p:nvPr/>
        </p:nvSpPr>
        <p:spPr>
          <a:xfrm>
            <a:off x="1077899" y="1572342"/>
            <a:ext cx="2685154" cy="271934"/>
          </a:xfrm>
          <a:prstGeom prst="rect">
            <a:avLst/>
          </a:prstGeom>
        </p:spPr>
        <p:txBody>
          <a:bodyPr wrap="square">
            <a:spAutoFit/>
          </a:bodyPr>
          <a:lstStyle/>
          <a:p>
            <a:pPr defTabSz="914363">
              <a:defRPr/>
            </a:pPr>
            <a:r>
              <a:rPr lang="en-US" sz="1167" b="1" u="sng">
                <a:solidFill>
                  <a:srgbClr val="003479"/>
                </a:solidFill>
                <a:latin typeface="Verdana" panose="020B0604030504040204" pitchFamily="34" charset="0"/>
                <a:ea typeface="Verdana" panose="020B0604030504040204" pitchFamily="34" charset="0"/>
                <a:cs typeface="Verdana" panose="020B0604030504040204" pitchFamily="34" charset="0"/>
              </a:rPr>
              <a:t>OVERVIEW </a:t>
            </a:r>
            <a:endParaRPr lang="en-US" sz="1167" u="sng">
              <a:solidFill>
                <a:srgbClr val="003479"/>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Graphic 21" descr="Research">
            <a:extLst>
              <a:ext uri="{FF2B5EF4-FFF2-40B4-BE49-F238E27FC236}">
                <a16:creationId xmlns:a16="http://schemas.microsoft.com/office/drawing/2014/main" id="{8DED2803-B0CD-414C-BAD4-E0623FA5C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28" y="1534626"/>
            <a:ext cx="538610" cy="538610"/>
          </a:xfrm>
          <a:prstGeom prst="rect">
            <a:avLst/>
          </a:prstGeom>
        </p:spPr>
      </p:pic>
      <p:sp>
        <p:nvSpPr>
          <p:cNvPr id="12" name="Rectangle 11">
            <a:extLst>
              <a:ext uri="{FF2B5EF4-FFF2-40B4-BE49-F238E27FC236}">
                <a16:creationId xmlns:a16="http://schemas.microsoft.com/office/drawing/2014/main" id="{34ED1F7F-04A5-45B6-8740-47B95CB79377}"/>
              </a:ext>
            </a:extLst>
          </p:cNvPr>
          <p:cNvSpPr/>
          <p:nvPr/>
        </p:nvSpPr>
        <p:spPr>
          <a:xfrm>
            <a:off x="2337301" y="5491255"/>
            <a:ext cx="8609409" cy="682238"/>
          </a:xfrm>
          <a:prstGeom prst="rect">
            <a:avLst/>
          </a:prstGeom>
        </p:spPr>
        <p:txBody>
          <a:bodyPr wrap="square">
            <a:spAutoFit/>
          </a:bodyPr>
          <a:lstStyle/>
          <a:p>
            <a:pPr defTabSz="571477">
              <a:spcAft>
                <a:spcPts val="500"/>
              </a:spcAft>
              <a:defRPr/>
            </a:pPr>
            <a:r>
              <a:rPr lang="en-US" sz="1000">
                <a:solidFill>
                  <a:srgbClr val="212121"/>
                </a:solidFill>
                <a:latin typeface="Verdana" panose="020B0604030504040204" pitchFamily="34" charset="0"/>
                <a:ea typeface="Verdana" panose="020B0604030504040204" pitchFamily="34" charset="0"/>
              </a:rPr>
              <a:t>Concurrent with the changes in the IUS parameters’, changes in clinical HBI score, and CRP were observed.</a:t>
            </a:r>
          </a:p>
          <a:p>
            <a:pPr defTabSz="571477">
              <a:spcAft>
                <a:spcPts val="500"/>
              </a:spcAft>
              <a:defRPr/>
            </a:pPr>
            <a:r>
              <a:rPr lang="en-US" sz="1000">
                <a:solidFill>
                  <a:srgbClr val="212121"/>
                </a:solidFill>
                <a:latin typeface="Verdana" panose="020B0604030504040204" pitchFamily="34" charset="0"/>
                <a:ea typeface="Verdana" panose="020B0604030504040204" pitchFamily="34" charset="0"/>
              </a:rPr>
              <a:t>There was a strong correlation between BWT and CRP levels.</a:t>
            </a:r>
          </a:p>
          <a:p>
            <a:pPr defTabSz="571477">
              <a:spcAft>
                <a:spcPts val="500"/>
              </a:spcAft>
              <a:defRPr/>
            </a:pPr>
            <a:r>
              <a:rPr lang="en-US" sz="1000">
                <a:solidFill>
                  <a:srgbClr val="212121"/>
                </a:solidFill>
                <a:latin typeface="Verdana" panose="020B0604030504040204" pitchFamily="34" charset="0"/>
                <a:ea typeface="Verdana" panose="020B0604030504040204" pitchFamily="34" charset="0"/>
              </a:rPr>
              <a:t>IUS is a good follow-up method to evaluate early transmural changes in disease activity, in response to medical treatment.</a:t>
            </a:r>
          </a:p>
        </p:txBody>
      </p:sp>
      <p:sp>
        <p:nvSpPr>
          <p:cNvPr id="13" name="Rectangle 12">
            <a:extLst>
              <a:ext uri="{FF2B5EF4-FFF2-40B4-BE49-F238E27FC236}">
                <a16:creationId xmlns:a16="http://schemas.microsoft.com/office/drawing/2014/main" id="{016213D1-EE65-4112-89BE-A6DD73085395}"/>
              </a:ext>
            </a:extLst>
          </p:cNvPr>
          <p:cNvSpPr/>
          <p:nvPr/>
        </p:nvSpPr>
        <p:spPr>
          <a:xfrm>
            <a:off x="2394750" y="5247679"/>
            <a:ext cx="1728358" cy="246221"/>
          </a:xfrm>
          <a:prstGeom prst="rect">
            <a:avLst/>
          </a:prstGeom>
        </p:spPr>
        <p:txBody>
          <a:bodyPr wrap="none">
            <a:spAutoFit/>
          </a:bodyPr>
          <a:lstStyle/>
          <a:p>
            <a:pPr marL="142869" indent="-142869" defTabSz="571477">
              <a:buFont typeface="Arial" panose="020B0604020202020204" pitchFamily="34" charset="0"/>
              <a:buChar char="•"/>
              <a:defRPr/>
            </a:pPr>
            <a:r>
              <a:rPr lang="en-US" sz="1000">
                <a:solidFill>
                  <a:srgbClr val="000000"/>
                </a:solidFill>
                <a:latin typeface="Verdana" panose="020B0604030504040204" pitchFamily="34" charset="0"/>
                <a:ea typeface="Verdana" panose="020B0604030504040204" pitchFamily="34" charset="0"/>
              </a:rPr>
              <a:t>Normalization of BWT</a:t>
            </a:r>
          </a:p>
        </p:txBody>
      </p:sp>
      <p:sp>
        <p:nvSpPr>
          <p:cNvPr id="14" name="Rectangle 13">
            <a:extLst>
              <a:ext uri="{FF2B5EF4-FFF2-40B4-BE49-F238E27FC236}">
                <a16:creationId xmlns:a16="http://schemas.microsoft.com/office/drawing/2014/main" id="{D5B3F851-D36A-482D-8FCF-13A3EE040A68}"/>
              </a:ext>
            </a:extLst>
          </p:cNvPr>
          <p:cNvSpPr/>
          <p:nvPr/>
        </p:nvSpPr>
        <p:spPr>
          <a:xfrm>
            <a:off x="4355711" y="5247679"/>
            <a:ext cx="1861407" cy="246221"/>
          </a:xfrm>
          <a:prstGeom prst="rect">
            <a:avLst/>
          </a:prstGeom>
        </p:spPr>
        <p:txBody>
          <a:bodyPr wrap="none">
            <a:spAutoFit/>
          </a:bodyPr>
          <a:lstStyle/>
          <a:p>
            <a:pPr marL="142869" indent="-142869" defTabSz="571477">
              <a:buFont typeface="Arial" panose="020B0604020202020204" pitchFamily="34" charset="0"/>
              <a:buChar char="•"/>
              <a:defRPr/>
            </a:pPr>
            <a:r>
              <a:rPr lang="en-US" sz="1000">
                <a:solidFill>
                  <a:srgbClr val="000000"/>
                </a:solidFill>
                <a:latin typeface="Verdana" panose="020B0604030504040204" pitchFamily="34" charset="0"/>
                <a:ea typeface="Verdana" panose="020B0604030504040204" pitchFamily="34" charset="0"/>
              </a:rPr>
              <a:t>Bowel wall stratification</a:t>
            </a:r>
          </a:p>
        </p:txBody>
      </p:sp>
      <p:sp>
        <p:nvSpPr>
          <p:cNvPr id="15" name="Rectangle 14">
            <a:extLst>
              <a:ext uri="{FF2B5EF4-FFF2-40B4-BE49-F238E27FC236}">
                <a16:creationId xmlns:a16="http://schemas.microsoft.com/office/drawing/2014/main" id="{E992B810-A740-43EE-96DB-ED71409DE5EA}"/>
              </a:ext>
            </a:extLst>
          </p:cNvPr>
          <p:cNvSpPr/>
          <p:nvPr/>
        </p:nvSpPr>
        <p:spPr>
          <a:xfrm>
            <a:off x="6446782" y="5247678"/>
            <a:ext cx="5038559" cy="246221"/>
          </a:xfrm>
          <a:prstGeom prst="rect">
            <a:avLst/>
          </a:prstGeom>
        </p:spPr>
        <p:txBody>
          <a:bodyPr wrap="none">
            <a:spAutoFit/>
          </a:bodyPr>
          <a:lstStyle/>
          <a:p>
            <a:pPr marL="142869" indent="-142869" defTabSz="571477">
              <a:buFont typeface="Arial" panose="020B0604020202020204" pitchFamily="34" charset="0"/>
              <a:buChar char="•"/>
              <a:defRPr/>
            </a:pPr>
            <a:r>
              <a:rPr lang="en-US" sz="1000">
                <a:solidFill>
                  <a:srgbClr val="000000"/>
                </a:solidFill>
                <a:latin typeface="Verdana" panose="020B0604030504040204" pitchFamily="34" charset="0"/>
                <a:ea typeface="Verdana" panose="020B0604030504040204" pitchFamily="34" charset="0"/>
              </a:rPr>
              <a:t>Fibrofatty proliferation and Increased signals in color Doppler ultrasound</a:t>
            </a:r>
          </a:p>
        </p:txBody>
      </p:sp>
      <p:sp>
        <p:nvSpPr>
          <p:cNvPr id="25" name="Google Shape;11764;p291">
            <a:extLst>
              <a:ext uri="{FF2B5EF4-FFF2-40B4-BE49-F238E27FC236}">
                <a16:creationId xmlns:a16="http://schemas.microsoft.com/office/drawing/2014/main" id="{5A869C81-2700-B6EB-1662-575916FF0134}"/>
              </a:ext>
            </a:extLst>
          </p:cNvPr>
          <p:cNvSpPr/>
          <p:nvPr/>
        </p:nvSpPr>
        <p:spPr>
          <a:xfrm>
            <a:off x="2187302" y="5972041"/>
            <a:ext cx="150000" cy="15000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37" name="TextBox 36">
            <a:extLst>
              <a:ext uri="{FF2B5EF4-FFF2-40B4-BE49-F238E27FC236}">
                <a16:creationId xmlns:a16="http://schemas.microsoft.com/office/drawing/2014/main" id="{3427997C-D913-2FB9-33F9-36ABB9834931}"/>
              </a:ext>
            </a:extLst>
          </p:cNvPr>
          <p:cNvSpPr txBox="1"/>
          <p:nvPr/>
        </p:nvSpPr>
        <p:spPr>
          <a:xfrm>
            <a:off x="2074491" y="2648524"/>
            <a:ext cx="8694615" cy="246221"/>
          </a:xfrm>
          <a:prstGeom prst="rect">
            <a:avLst/>
          </a:prstGeom>
          <a:noFill/>
        </p:spPr>
        <p:txBody>
          <a:bodyPr wrap="square">
            <a:spAutoFit/>
          </a:bodyPr>
          <a:lstStyle/>
          <a:p>
            <a:pPr defTabSz="608486" fontAlgn="base">
              <a:spcBef>
                <a:spcPct val="50000"/>
              </a:spcBef>
              <a:spcAft>
                <a:spcPct val="0"/>
              </a:spcAft>
              <a:defRPr/>
            </a:pPr>
            <a:r>
              <a:rPr lang="en-US" sz="1000" b="1">
                <a:solidFill>
                  <a:srgbClr val="00A0DF"/>
                </a:solidFill>
                <a:latin typeface="Verdana" panose="020B0604030504040204" pitchFamily="34" charset="0"/>
                <a:ea typeface="Verdana" panose="020B0604030504040204" pitchFamily="34" charset="0"/>
              </a:rPr>
              <a:t>Proportion of patients with corresponding ultrasound signal over the study period (n= 134)</a:t>
            </a:r>
            <a:endParaRPr lang="en-IN" sz="1000" b="1">
              <a:solidFill>
                <a:srgbClr val="00A0DF"/>
              </a:solidFill>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E21F46B2-6EB6-42CE-FC8F-59575E436CB3}"/>
              </a:ext>
            </a:extLst>
          </p:cNvPr>
          <p:cNvSpPr txBox="1"/>
          <p:nvPr/>
        </p:nvSpPr>
        <p:spPr>
          <a:xfrm>
            <a:off x="5716325" y="2932029"/>
            <a:ext cx="6096000" cy="220510"/>
          </a:xfrm>
          <a:prstGeom prst="rect">
            <a:avLst/>
          </a:prstGeom>
          <a:noFill/>
        </p:spPr>
        <p:txBody>
          <a:bodyPr wrap="square">
            <a:spAutoFit/>
          </a:bodyPr>
          <a:lstStyle/>
          <a:p>
            <a:pPr defTabSz="608486" fontAlgn="base">
              <a:spcBef>
                <a:spcPct val="50000"/>
              </a:spcBef>
              <a:spcAft>
                <a:spcPct val="0"/>
              </a:spcAft>
              <a:defRPr/>
            </a:pPr>
            <a:r>
              <a:rPr lang="en-US" sz="833">
                <a:solidFill>
                  <a:srgbClr val="212121"/>
                </a:solidFill>
                <a:latin typeface="Verdana" panose="020B0604030504040204" pitchFamily="34" charset="0"/>
                <a:ea typeface="Verdana" panose="020B0604030504040204" pitchFamily="34" charset="0"/>
              </a:rPr>
              <a:t>P &lt; .003 for all visits </a:t>
            </a:r>
            <a:r>
              <a:rPr lang="en-IN" sz="833">
                <a:solidFill>
                  <a:srgbClr val="212121"/>
                </a:solidFill>
                <a:latin typeface="Verdana" panose="020B0604030504040204" pitchFamily="34" charset="0"/>
                <a:ea typeface="Verdana" panose="020B0604030504040204" pitchFamily="34" charset="0"/>
              </a:rPr>
              <a:t>versus baseline </a:t>
            </a:r>
          </a:p>
        </p:txBody>
      </p:sp>
      <p:graphicFrame>
        <p:nvGraphicFramePr>
          <p:cNvPr id="23" name="Chart 22">
            <a:extLst>
              <a:ext uri="{FF2B5EF4-FFF2-40B4-BE49-F238E27FC236}">
                <a16:creationId xmlns:a16="http://schemas.microsoft.com/office/drawing/2014/main" id="{42E8C7CA-5036-3812-202B-F7703F6D6AA1}"/>
              </a:ext>
            </a:extLst>
          </p:cNvPr>
          <p:cNvGraphicFramePr/>
          <p:nvPr/>
        </p:nvGraphicFramePr>
        <p:xfrm>
          <a:off x="1245290" y="2757842"/>
          <a:ext cx="8914710" cy="21256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5801450"/>
      </p:ext>
    </p:extLst>
  </p:cSld>
  <p:clrMapOvr>
    <a:masterClrMapping/>
  </p:clrMapOvr>
  <p:transition>
    <p:fade/>
  </p:transition>
</p:sld>
</file>

<file path=ppt/theme/theme1.xml><?xml version="1.0" encoding="utf-8"?>
<a:theme xmlns:a="http://schemas.openxmlformats.org/drawingml/2006/main" name="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2.xml><?xml version="1.0" encoding="utf-8"?>
<a:theme xmlns:a="http://schemas.openxmlformats.org/drawingml/2006/main" name="2_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943893CAC188448441914B5AD973FC" ma:contentTypeVersion="16" ma:contentTypeDescription="Create a new document." ma:contentTypeScope="" ma:versionID="2a3f3a897111ce8682617aa389c4320b">
  <xsd:schema xmlns:xsd="http://www.w3.org/2001/XMLSchema" xmlns:xs="http://www.w3.org/2001/XMLSchema" xmlns:p="http://schemas.microsoft.com/office/2006/metadata/properties" xmlns:ns2="2f5a00a0-00a9-4ebd-ab83-b670282423d5" xmlns:ns3="9da69562-6208-4f6e-9fc9-2656ac50773a" targetNamespace="http://schemas.microsoft.com/office/2006/metadata/properties" ma:root="true" ma:fieldsID="9e7315fea212fa681c7ce3d70417468c" ns2:_="" ns3:_="">
    <xsd:import namespace="2f5a00a0-00a9-4ebd-ab83-b670282423d5"/>
    <xsd:import namespace="9da69562-6208-4f6e-9fc9-2656ac5077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a00a0-00a9-4ebd-ab83-b67028242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82b97c-6a8a-4995-9eb5-298aced380b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69562-6208-4f6e-9fc9-2656ac5077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89918e6-1677-47b1-bb66-e2ea32331702}" ma:internalName="TaxCatchAll" ma:showField="CatchAllData" ma:web="9da69562-6208-4f6e-9fc9-2656ac5077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a69562-6208-4f6e-9fc9-2656ac50773a" xsi:nil="true"/>
    <lcf76f155ced4ddcb4097134ff3c332f xmlns="2f5a00a0-00a9-4ebd-ab83-b670282423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ACACA3-32E8-4262-A6B1-5571D00B8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a00a0-00a9-4ebd-ab83-b670282423d5"/>
    <ds:schemaRef ds:uri="9da69562-6208-4f6e-9fc9-2656ac5077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154E1F-CF67-4615-B054-200D446777D2}">
  <ds:schemaRefs>
    <ds:schemaRef ds:uri="http://schemas.microsoft.com/sharepoint/v3/contenttype/forms"/>
  </ds:schemaRefs>
</ds:datastoreItem>
</file>

<file path=customXml/itemProps3.xml><?xml version="1.0" encoding="utf-8"?>
<ds:datastoreItem xmlns:ds="http://schemas.openxmlformats.org/officeDocument/2006/customXml" ds:itemID="{53FC43ED-F68D-444C-9385-BA3B44DE5733}">
  <ds:schemaRefs>
    <ds:schemaRef ds:uri="http://purl.org/dc/elements/1.1/"/>
    <ds:schemaRef ds:uri="http://schemas.microsoft.com/office/infopath/2007/PartnerControls"/>
    <ds:schemaRef ds:uri="http://www.w3.org/XML/1998/namespace"/>
    <ds:schemaRef ds:uri="http://purl.org/dc/terms/"/>
    <ds:schemaRef ds:uri="2f5a00a0-00a9-4ebd-ab83-b670282423d5"/>
    <ds:schemaRef ds:uri="http://schemas.microsoft.com/office/2006/metadata/properties"/>
    <ds:schemaRef ds:uri="http://schemas.microsoft.com/office/2006/documentManagement/types"/>
    <ds:schemaRef ds:uri="http://schemas.openxmlformats.org/package/2006/metadata/core-properties"/>
    <ds:schemaRef ds:uri="9da69562-6208-4f6e-9fc9-2656ac50773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4467</Words>
  <Application>Microsoft Office PowerPoint</Application>
  <PresentationFormat>Widescreen</PresentationFormat>
  <Paragraphs>361</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BlinkMacSystemFont</vt:lpstr>
      <vt:lpstr>Calibri</vt:lpstr>
      <vt:lpstr>Georgia</vt:lpstr>
      <vt:lpstr>Roboto Condensed</vt:lpstr>
      <vt:lpstr>Verdana</vt:lpstr>
      <vt:lpstr>Janssen Our Promise Widescreen - COOL</vt:lpstr>
      <vt:lpstr>2_Janssen Our Promise Widescreen - COOL</vt:lpstr>
      <vt:lpstr>Chapter 2:  Chapter 2: Current evidence for the role of IUS in the continuum of care for IBD</vt:lpstr>
      <vt:lpstr>About IUS Primer module</vt:lpstr>
      <vt:lpstr>Special thanks to IUS Primer AOCC working group members</vt:lpstr>
      <vt:lpstr>Learning Objectives</vt:lpstr>
      <vt:lpstr>Introduction</vt:lpstr>
      <vt:lpstr>Summary of key IBD trials adopting an IUS-related treatment end-point</vt:lpstr>
      <vt:lpstr>METRIC study for diagnostic accuracy of IUS vs MRI</vt:lpstr>
      <vt:lpstr>Comparative accuracy of IUS vs  MRE + colonoscopy</vt:lpstr>
      <vt:lpstr>TRUST study – IUS for monitoring response to treatment in CD</vt:lpstr>
      <vt:lpstr>TRUST&amp;UC study - IUS for monitoring response to treatment in UC</vt:lpstr>
      <vt:lpstr>Post-hoc analysis of TRUST and TRUST&amp;UC studies</vt:lpstr>
      <vt:lpstr>STARDUST-IUS sub-study for monitoring response to ustekinumab treatment in CD</vt:lpstr>
      <vt:lpstr>Real-time assessment of disease activity and complications with IUS: a case study</vt:lpstr>
      <vt:lpstr>Reliability of IUS for monitoring disease activity in CD</vt:lpstr>
      <vt:lpstr>Adopting IUS for follow-up of patients with IBD</vt:lpstr>
    </vt:vector>
  </TitlesOfParts>
  <Company>JNJ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Chapter 2: Current evidence for the role of IUS in the continuum of care for IBD</dc:title>
  <dc:creator>Ho, Aloysius [JACSG NON J&amp;J]</dc:creator>
  <cp:lastModifiedBy>Ho, Aloysius [JACSG NON J&amp;J]</cp:lastModifiedBy>
  <cp:revision>1</cp:revision>
  <dcterms:created xsi:type="dcterms:W3CDTF">2023-01-31T08:59:19Z</dcterms:created>
  <dcterms:modified xsi:type="dcterms:W3CDTF">2023-02-01T03:22:01Z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0x01010086943893CAC188448441914B5AD973FC</vt:lpwstr>
  </property>
  <property fmtid="{D5CDD505-2E9C-101B-9397-08002B2CF9AE}" pid="3" name="MediaServiceImageTags">
    <vt:lpwstr/>
  </property>
</Properties>
</file>